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140" d="100"/>
          <a:sy n="140" d="100"/>
        </p:scale>
        <p:origin x="-600" y="38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28477" y="214766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770124" y="1357057"/>
            <a:ext cx="3286962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Bianchi, LL, Colombo, RS, Di Paolo, LG, Trindade, JUF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802715" y="1041896"/>
            <a:ext cx="4949284" cy="399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ENCEFALITE POR DENGUE TIPO 1: UMA MANIFESTAÇÃO CLÍNICA INCOMUM – RELATO DE CASO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1000" b="1" dirty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30108" y="4601591"/>
            <a:ext cx="31653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Relatar um caso incomum de encefalite viral por dengue sorotipo 1. 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28477" y="4093626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597262"/>
            <a:ext cx="308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dengue é um problema de saúde global: metade da população mundial está sob o risco da infecção. O vírus da dengue (DENV) pertencente ao gênero </a:t>
            </a:r>
            <a:r>
              <a:rPr lang="pt-BR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Flavivirus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é composto por RNA fita simples, de sorotipos de 1 a 4.A encefalite da dengue é um quadro incomum, ainda pouco discutido, de potencial gravidade, cuja patogênese envolve invasão direta da barreira hematoencefálica pelo vírus, reações autoimunes e metabólicas. Os sorotipos DEN2 e DEN3 são os mais envolvidos. Quadros neurológicos agudos na presença de anticorpo </a:t>
            </a:r>
            <a:r>
              <a:rPr lang="pt-BR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IgM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antígeno viral (NS1) ou RNA viral são suficientes para o diagnóstico. Contudo, análises do </a:t>
            </a:r>
            <a:r>
              <a:rPr lang="pt-BR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liquor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 imagens neurológicas são essenciais para diagnóstico diferencial. 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95534" y="4947313"/>
            <a:ext cx="1595946" cy="191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Relato de caso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1400" y="2628301"/>
            <a:ext cx="31107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Sabidamente, a dengue é capaz de produzir desordens multissistêmicas. O acometimento neurológico pela dengue é incomum, sendo a encefalite encontrada com ainda menor frequência, estando relacionada sobretudo à infecção pelos sorotipos DENV2 e DENV3 e à reinfecção por diferente sorotipo. Nestes casos, o acometimento está mais relacionado à resposta imune. Entretanto, ainda há associação de outros fatores de risco independentes durante a fase crítica da doença, os quais envolvem principalmente a virulência e capacidade de infiltração viral na barreira hematoencefálica e outros fatores de resposta do hospedeiro. 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55;p13"/>
          <p:cNvSpPr txBox="1"/>
          <p:nvPr/>
        </p:nvSpPr>
        <p:spPr>
          <a:xfrm>
            <a:off x="3503791" y="2166833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28477" y="5452284"/>
            <a:ext cx="31422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AOP, feminina, 65 anos, hipertensa, diabética e com transtorno bipolar em uso de carbonato de lítio, apresentando déficit neurológico focal, sonolência e quadro </a:t>
            </a:r>
            <a:r>
              <a:rPr lang="pt-BR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confusional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agudo associados a vômitos e diarreia, iniciados há um dia da admissão. Na avaliação primária, verificou-se que a paciente apresentava </a:t>
            </a:r>
            <a:r>
              <a:rPr lang="pt-BR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petéquias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em membro durante aferição de pressão arterial, aventando-se a hipótese de dengue. Os exames laboratoriais subsequentes eram compatíveis, com hemograma com discretas leucocitose e </a:t>
            </a:r>
            <a:r>
              <a:rPr lang="pt-BR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plaquetopenia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A </a:t>
            </a:r>
            <a:r>
              <a:rPr lang="pt-BR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Litemia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era normal e a </a:t>
            </a:r>
            <a:r>
              <a:rPr lang="pt-BR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angiotomografia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de crânio evidenciava atrofia cortical difusa, sem outros achados que justificassem o quadro neurológico. A análise primária do </a:t>
            </a:r>
            <a:r>
              <a:rPr lang="pt-BR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liquor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também resultou normal, procedeu-se coleta de painel viral da amostra, uma vez aventada hipótese de Encefalite por dengue. Realizada pesquisa de antígeno NS1 sérico, que resultou positivo e Ressonância magnética de crânio evidenciando realce </a:t>
            </a:r>
            <a:r>
              <a:rPr lang="pt-BR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leptomeníngeo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difuso. Durante a internação, evoluiu com Síndrome do Choque da Dengue, necessitando de suporte intensivo. No 5º dia da internação, resultaram-se positivas as amostras de PCR para DENV-1 no soro e no </a:t>
            </a:r>
            <a:r>
              <a:rPr lang="pt-BR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liquor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concluindo o diagnóstico da Encefalite. Após medidas de suporte  intensivos, houve resolução total do quadro sistêmico e neurológico.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68047" y="6186865"/>
            <a:ext cx="3178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Encefalite viral por DENV ainda é pouco descrita na literatura. Sendo o Brasil um país endêmico para a doença, é imprescindível incluí-la no rol de diagnósticos diferenciais de  meningoencefalite aguda.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337599" y="5705302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567901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286348" y="4540587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61561" y="6047232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558649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278049" y="5284363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746849" y="5285653"/>
            <a:ext cx="266458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400" b="1" dirty="0"/>
              <a:t>Figura 1. </a:t>
            </a:r>
            <a:r>
              <a:rPr lang="en-US" sz="400" b="1" dirty="0" err="1" smtClean="0"/>
              <a:t>Sagittal</a:t>
            </a:r>
            <a:r>
              <a:rPr lang="en-US" sz="400" b="1" dirty="0" smtClean="0"/>
              <a:t> T1-weighted image (a) showing </a:t>
            </a:r>
            <a:r>
              <a:rPr lang="en-US" sz="400" b="1" dirty="0" err="1" smtClean="0"/>
              <a:t>hypointensity</a:t>
            </a:r>
            <a:r>
              <a:rPr lang="en-US" sz="400" b="1" dirty="0" smtClean="0"/>
              <a:t> involving the right basal ganglia-thalamus complex</a:t>
            </a:r>
          </a:p>
          <a:p>
            <a:pPr lvl="0" algn="just">
              <a:buClr>
                <a:schemeClr val="dk1"/>
              </a:buClr>
              <a:buSzPts val="4500"/>
            </a:pPr>
            <a:r>
              <a:rPr lang="en-US" sz="400" b="1" dirty="0" smtClean="0"/>
              <a:t>(arrow), which appears </a:t>
            </a:r>
            <a:r>
              <a:rPr lang="en-US" sz="400" b="1" dirty="0" err="1" smtClean="0"/>
              <a:t>hyperintense</a:t>
            </a:r>
            <a:r>
              <a:rPr lang="en-US" sz="400" b="1" dirty="0" smtClean="0"/>
              <a:t> on an axial T2-weighted image (b) and a coronal FLAIR image (c), with an associated mass effect, as evidenced by effacement</a:t>
            </a:r>
          </a:p>
          <a:p>
            <a:pPr lvl="0" algn="just">
              <a:buClr>
                <a:schemeClr val="dk1"/>
              </a:buClr>
              <a:buSzPts val="4500"/>
            </a:pPr>
            <a:r>
              <a:rPr lang="en-US" sz="400" b="1" dirty="0" smtClean="0"/>
              <a:t>of the frontal horn of the right lateral ventricle. Multiple hemorrhagic foci can be seen within the lesion on a GRE fast low-angle shot sequence (d) with areas of</a:t>
            </a:r>
          </a:p>
          <a:p>
            <a:pPr lvl="0" algn="just">
              <a:buClr>
                <a:schemeClr val="dk1"/>
              </a:buClr>
              <a:buSzPts val="4500"/>
            </a:pPr>
            <a:r>
              <a:rPr lang="en-US" sz="400" b="1" dirty="0" smtClean="0"/>
              <a:t>restricted diffusion apparent on DWI (e) and apparent diffusion coefficient maps (f).</a:t>
            </a:r>
            <a:endParaRPr sz="4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476713" y="7685637"/>
            <a:ext cx="3169747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700" dirty="0" smtClean="0"/>
              <a:t>1. HOPPER, A.H, </a:t>
            </a:r>
            <a:r>
              <a:rPr lang="pt-BR" sz="700" dirty="0" err="1" smtClean="0"/>
              <a:t>et</a:t>
            </a:r>
            <a:r>
              <a:rPr lang="pt-BR" sz="700" dirty="0" smtClean="0"/>
              <a:t> al</a:t>
            </a:r>
            <a:r>
              <a:rPr lang="pt-BR" sz="700" dirty="0" smtClean="0"/>
              <a:t>.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Acute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viral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Encephalitis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, NEJM, 379;6, 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2018. 1. 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2.VENKATESAN A.,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et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al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. 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Case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definitions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,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diagnostic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algorithms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,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and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priorities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in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encephalitis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: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consensus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statement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of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the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International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Encephalitis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fr-FR" sz="700" dirty="0" smtClean="0">
                <a:solidFill>
                  <a:schemeClr val="dk1"/>
                </a:solidFill>
                <a:sym typeface="Arial"/>
              </a:rPr>
              <a:t>Consortium. Clin Infect </a:t>
            </a:r>
            <a:r>
              <a:rPr lang="fr-FR" sz="700" dirty="0" smtClean="0">
                <a:solidFill>
                  <a:schemeClr val="dk1"/>
                </a:solidFill>
                <a:sym typeface="Arial"/>
              </a:rPr>
              <a:t>Dis 2013;57:1114-28</a:t>
            </a:r>
            <a:endParaRPr lang="pt-BR" sz="700" dirty="0" smtClean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700" dirty="0" smtClean="0">
                <a:solidFill>
                  <a:schemeClr val="dk1"/>
                </a:solidFill>
                <a:sym typeface="Arial"/>
              </a:rPr>
              <a:t>3. </a:t>
            </a:r>
            <a:r>
              <a:rPr lang="en-US" sz="700" dirty="0" smtClean="0">
                <a:solidFill>
                  <a:schemeClr val="dk1"/>
                </a:solidFill>
                <a:sym typeface="Arial"/>
              </a:rPr>
              <a:t>GEORGE B.P; et al. </a:t>
            </a:r>
            <a:r>
              <a:rPr lang="en-US" sz="700" dirty="0" smtClean="0">
                <a:solidFill>
                  <a:schemeClr val="dk1"/>
                </a:solidFill>
                <a:sym typeface="Arial"/>
              </a:rPr>
              <a:t>Encephalitis hospitalization rates and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en-US" sz="700" dirty="0" smtClean="0">
                <a:solidFill>
                  <a:schemeClr val="dk1"/>
                </a:solidFill>
                <a:sym typeface="Arial"/>
              </a:rPr>
              <a:t>inpatient mortality in the United States</a:t>
            </a:r>
            <a:r>
              <a:rPr lang="en-US" sz="700" dirty="0" smtClean="0">
                <a:solidFill>
                  <a:schemeClr val="dk1"/>
                </a:solidFill>
                <a:sym typeface="Arial"/>
              </a:rPr>
              <a:t>, 2000-2010</a:t>
            </a:r>
            <a:r>
              <a:rPr lang="en-US" sz="700" dirty="0" smtClean="0">
                <a:solidFill>
                  <a:schemeClr val="dk1"/>
                </a:solidFill>
                <a:sym typeface="Arial"/>
              </a:rPr>
              <a:t>. </a:t>
            </a:r>
            <a:r>
              <a:rPr lang="en-US" sz="700" dirty="0" err="1" smtClean="0">
                <a:solidFill>
                  <a:schemeClr val="dk1"/>
                </a:solidFill>
                <a:sym typeface="Arial"/>
              </a:rPr>
              <a:t>PLoS</a:t>
            </a:r>
            <a:r>
              <a:rPr lang="en-US" sz="700" dirty="0" smtClean="0">
                <a:solidFill>
                  <a:schemeClr val="dk1"/>
                </a:solidFill>
                <a:sym typeface="Arial"/>
              </a:rPr>
              <a:t> One 2014;9(9):e104169.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pt-BR" sz="700" dirty="0" smtClean="0">
                <a:solidFill>
                  <a:schemeClr val="dk1"/>
                </a:solidFill>
                <a:sym typeface="Arial"/>
              </a:rPr>
              <a:t>4. JUGPAL, T.S </a:t>
            </a:r>
            <a:r>
              <a:rPr lang="pt-BR" sz="700" dirty="0" err="1" smtClean="0">
                <a:solidFill>
                  <a:schemeClr val="dk1"/>
                </a:solidFill>
                <a:sym typeface="Arial"/>
              </a:rPr>
              <a:t>et</a:t>
            </a:r>
            <a:r>
              <a:rPr lang="pt-BR" sz="700" dirty="0" smtClean="0">
                <a:solidFill>
                  <a:schemeClr val="dk1"/>
                </a:solidFill>
                <a:sym typeface="Arial"/>
              </a:rPr>
              <a:t> al. </a:t>
            </a:r>
            <a:r>
              <a:rPr lang="en-US" sz="700" dirty="0" smtClean="0">
                <a:solidFill>
                  <a:schemeClr val="dk1"/>
                </a:solidFill>
                <a:sym typeface="Arial"/>
              </a:rPr>
              <a:t>Spectrum of findings on magnetic resonance </a:t>
            </a:r>
            <a:r>
              <a:rPr lang="en-US" sz="700" dirty="0" smtClean="0">
                <a:solidFill>
                  <a:schemeClr val="dk1"/>
                </a:solidFill>
                <a:sym typeface="Arial"/>
              </a:rPr>
              <a:t>imaging of </a:t>
            </a:r>
            <a:r>
              <a:rPr lang="en-US" sz="700" dirty="0" smtClean="0">
                <a:solidFill>
                  <a:schemeClr val="dk1"/>
                </a:solidFill>
                <a:sym typeface="Arial"/>
              </a:rPr>
              <a:t>the brain in patients with neurological </a:t>
            </a:r>
            <a:r>
              <a:rPr lang="en-US" sz="700" dirty="0" smtClean="0">
                <a:solidFill>
                  <a:schemeClr val="dk1"/>
                </a:solidFill>
                <a:sym typeface="Arial"/>
              </a:rPr>
              <a:t>manifestations of </a:t>
            </a:r>
            <a:r>
              <a:rPr lang="en-US" sz="700" dirty="0" smtClean="0">
                <a:solidFill>
                  <a:schemeClr val="dk1"/>
                </a:solidFill>
                <a:sym typeface="Arial"/>
              </a:rPr>
              <a:t>dengue fever. </a:t>
            </a:r>
            <a:r>
              <a:rPr lang="en-US" sz="700" dirty="0" err="1" smtClean="0">
                <a:solidFill>
                  <a:schemeClr val="dk1"/>
                </a:solidFill>
                <a:sym typeface="Arial"/>
              </a:rPr>
              <a:t>Radiol</a:t>
            </a:r>
            <a:r>
              <a:rPr lang="en-US" sz="700" dirty="0" smtClean="0">
                <a:solidFill>
                  <a:schemeClr val="dk1"/>
                </a:solidFill>
                <a:sym typeface="Arial"/>
              </a:rPr>
              <a:t> Bras. 2017 Set/Out;50(5):285–290</a:t>
            </a:r>
            <a:endParaRPr lang="pt-BR" sz="7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/>
          </a:p>
        </p:txBody>
      </p:sp>
      <p:sp>
        <p:nvSpPr>
          <p:cNvPr id="50" name="Google Shape;55;p13"/>
          <p:cNvSpPr txBox="1"/>
          <p:nvPr/>
        </p:nvSpPr>
        <p:spPr>
          <a:xfrm>
            <a:off x="3533086" y="7158652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581400" y="7559701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81221" y="8048767"/>
            <a:ext cx="4289156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664" y="-14452"/>
            <a:ext cx="4949284" cy="100102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3024" y="4085514"/>
            <a:ext cx="1401502" cy="113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724</Words>
  <Application>Microsoft Office PowerPoint</Application>
  <PresentationFormat>Apresentação na tela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ambcor1med</cp:lastModifiedBy>
  <cp:revision>14</cp:revision>
  <dcterms:created xsi:type="dcterms:W3CDTF">2019-11-28T18:07:22Z</dcterms:created>
  <dcterms:modified xsi:type="dcterms:W3CDTF">2021-10-07T16:33:05Z</dcterms:modified>
</cp:coreProperties>
</file>