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560" autoAdjust="0"/>
    <p:restoredTop sz="94660"/>
  </p:normalViewPr>
  <p:slideViewPr>
    <p:cSldViewPr snapToGrid="0">
      <p:cViewPr>
        <p:scale>
          <a:sx n="100" d="100"/>
          <a:sy n="100" d="100"/>
        </p:scale>
        <p:origin x="-123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pPr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32923" y="2000000"/>
            <a:ext cx="2386874" cy="329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001863" y="1558456"/>
            <a:ext cx="4810539" cy="4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Ruth Figueiredo de Araujo ¹; </a:t>
            </a:r>
            <a:r>
              <a:rPr lang="pt-BR" sz="700" dirty="0" err="1" smtClean="0">
                <a:latin typeface="Open Sans"/>
                <a:ea typeface="Open Sans"/>
                <a:cs typeface="Open Sans"/>
                <a:sym typeface="Open Sans"/>
              </a:rPr>
              <a:t>Moara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 Maria Silva Cardozo ¹²³; Joanna </a:t>
            </a:r>
            <a:r>
              <a:rPr lang="pt-BR" sz="700" dirty="0" err="1" smtClean="0">
                <a:latin typeface="Open Sans"/>
                <a:ea typeface="Open Sans"/>
                <a:cs typeface="Open Sans"/>
                <a:sym typeface="Open Sans"/>
              </a:rPr>
              <a:t>Thainnã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Santos </a:t>
            </a:r>
            <a:r>
              <a:rPr lang="pt-BR" sz="700" dirty="0" err="1" smtClean="0">
                <a:latin typeface="Open Sans"/>
                <a:ea typeface="Open Sans"/>
                <a:cs typeface="Open Sans"/>
                <a:sym typeface="Open Sans"/>
              </a:rPr>
              <a:t>Bertolino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¹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300" dirty="0" smtClean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1. Hospital Universitário Oswaldo Cruz; 2. 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Universidade 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Católica de Pernambuco; 3. Programa de </a:t>
            </a:r>
            <a:r>
              <a:rPr lang="pt-BR" sz="700" dirty="0" err="1" smtClean="0">
                <a:latin typeface="Open Sans"/>
                <a:ea typeface="Open Sans"/>
                <a:cs typeface="Open Sans"/>
                <a:sym typeface="Open Sans"/>
              </a:rPr>
              <a:t>Pós-graduação</a:t>
            </a:r>
            <a:r>
              <a:rPr lang="pt-BR" sz="700" dirty="0" smtClean="0">
                <a:latin typeface="Open Sans"/>
                <a:ea typeface="Open Sans"/>
                <a:cs typeface="Open Sans"/>
                <a:sym typeface="Open Sans"/>
              </a:rPr>
              <a:t> em saúde integral do IMIP. </a:t>
            </a:r>
            <a:endParaRPr sz="7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1421568" y="1072669"/>
            <a:ext cx="4107475" cy="48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i="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-webkit-standard"/>
              </a:rPr>
              <a:t>Mieloma múltiplo se apresentando como </a:t>
            </a:r>
            <a:r>
              <a:rPr lang="pt-BR" sz="1400" b="1" i="0" u="none" strike="noStrike" dirty="0" err="1">
                <a:solidFill>
                  <a:schemeClr val="accent5">
                    <a:lumMod val="75000"/>
                  </a:schemeClr>
                </a:solidFill>
                <a:effectLst/>
                <a:latin typeface="-webkit-standard"/>
              </a:rPr>
              <a:t>amiloidose</a:t>
            </a:r>
            <a:r>
              <a:rPr lang="pt-BR" sz="1400" b="1" i="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-webkit-standard"/>
              </a:rPr>
              <a:t> cardíaca: um relato de caso</a:t>
            </a:r>
            <a:r>
              <a:rPr lang="pt-BR" sz="1400" b="0" i="0" u="none" strike="noStrike" dirty="0">
                <a:solidFill>
                  <a:schemeClr val="accent5">
                    <a:lumMod val="75000"/>
                  </a:schemeClr>
                </a:solidFill>
                <a:effectLst/>
                <a:latin typeface="-webkit-standard"/>
              </a:rPr>
              <a:t> </a:t>
            </a:r>
            <a:endParaRPr lang="pt-BR" sz="1400" b="1" dirty="0">
              <a:solidFill>
                <a:schemeClr val="accent5">
                  <a:lumMod val="75000"/>
                </a:schemeClr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63679" y="3817692"/>
            <a:ext cx="3013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Descrever um relato de caso de um paciente com </a:t>
            </a:r>
            <a:r>
              <a:rPr lang="pt-BR" sz="800" dirty="0" err="1" smtClean="0">
                <a:effectLst/>
                <a:latin typeface="Open Sans"/>
                <a:ea typeface="Arial" panose="020B0604020202020204" pitchFamily="34" charset="0"/>
              </a:rPr>
              <a:t>mieloma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 </a:t>
            </a:r>
            <a:r>
              <a:rPr lang="pt-BR" sz="800" dirty="0" err="1" smtClean="0">
                <a:effectLst/>
                <a:latin typeface="Open Sans"/>
                <a:ea typeface="Arial" panose="020B0604020202020204" pitchFamily="34" charset="0"/>
              </a:rPr>
              <a:t>multiplo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 associado a </a:t>
            </a:r>
            <a:r>
              <a:rPr lang="pt-BR" sz="800" dirty="0" err="1" smtClean="0">
                <a:effectLst/>
                <a:latin typeface="Open Sans"/>
                <a:ea typeface="Arial" panose="020B0604020202020204" pitchFamily="34" charset="0"/>
              </a:rPr>
              <a:t>amiloidose</a:t>
            </a:r>
            <a:r>
              <a:rPr lang="pt-BR" sz="800" dirty="0" smtClean="0">
                <a:effectLst/>
                <a:latin typeface="Open Sans"/>
                <a:ea typeface="Arial" panose="020B0604020202020204" pitchFamily="34" charset="0"/>
              </a:rPr>
              <a:t> AL com acometimento cardíaco. </a:t>
            </a:r>
            <a:endParaRPr lang="pt-BR" sz="800" dirty="0">
              <a:effectLst/>
              <a:latin typeface="Open Sans"/>
              <a:ea typeface="Arial" panose="020B0604020202020204" pitchFamily="34" charset="0"/>
            </a:endParaRPr>
          </a:p>
          <a:p>
            <a:pPr lvl="0" algn="just"/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81146" y="3434698"/>
            <a:ext cx="1015742" cy="360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27289" y="2385296"/>
            <a:ext cx="3056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A </a:t>
            </a:r>
            <a:r>
              <a:rPr lang="pt-BR" sz="800" b="0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amiloidose</a:t>
            </a:r>
            <a:r>
              <a:rPr lang="pt-BR" sz="8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 cardíaca é causada pelo depósito de fibrila amilóide no espaço extracelular do coração. A infiltração cardíaca está presente em 50 a 70% dos casos de </a:t>
            </a:r>
            <a:r>
              <a:rPr lang="pt-BR" sz="800" b="0" i="0" u="none" strike="noStrike" dirty="0" err="1">
                <a:solidFill>
                  <a:srgbClr val="000000"/>
                </a:solidFill>
                <a:effectLst/>
                <a:latin typeface="Open Sans"/>
              </a:rPr>
              <a:t>amiloidose</a:t>
            </a:r>
            <a:r>
              <a:rPr lang="pt-BR" sz="800" b="0" i="0" u="none" strike="noStrike" dirty="0">
                <a:solidFill>
                  <a:srgbClr val="000000"/>
                </a:solidFill>
                <a:effectLst/>
                <a:latin typeface="Open Sans"/>
              </a:rPr>
              <a:t> de cadeias leves (AL) e é o principal determinante no prognóstico. É descrita associação entre </a:t>
            </a:r>
            <a:r>
              <a:rPr lang="pt-BR" sz="800" b="0" i="0" u="none" strike="noStrike" dirty="0" err="1" smtClean="0">
                <a:solidFill>
                  <a:srgbClr val="000000"/>
                </a:solidFill>
                <a:effectLst/>
                <a:latin typeface="Open Sans"/>
              </a:rPr>
              <a:t>amiloidose</a:t>
            </a:r>
            <a:r>
              <a:rPr lang="pt-BR" sz="800" dirty="0" smtClean="0">
                <a:solidFill>
                  <a:srgbClr val="000000"/>
                </a:solidFill>
                <a:latin typeface="Open Sans"/>
              </a:rPr>
              <a:t> de cadeia leve (AL) sendo diagnosticada durante ou no momento do diagnostico de </a:t>
            </a:r>
            <a:r>
              <a:rPr lang="pt-BR" sz="800" dirty="0" err="1" smtClean="0">
                <a:solidFill>
                  <a:srgbClr val="000000"/>
                </a:solidFill>
                <a:latin typeface="Open Sans"/>
              </a:rPr>
              <a:t>mieloma</a:t>
            </a:r>
            <a:r>
              <a:rPr lang="pt-BR" sz="800" dirty="0" smtClean="0">
                <a:solidFill>
                  <a:srgbClr val="000000"/>
                </a:solidFill>
                <a:latin typeface="Open Sans"/>
              </a:rPr>
              <a:t> </a:t>
            </a:r>
            <a:r>
              <a:rPr lang="pt-BR" sz="800" dirty="0" err="1" smtClean="0">
                <a:solidFill>
                  <a:srgbClr val="000000"/>
                </a:solidFill>
                <a:latin typeface="Open Sans"/>
              </a:rPr>
              <a:t>multiplo</a:t>
            </a:r>
            <a:r>
              <a:rPr lang="pt-BR" sz="800" dirty="0" smtClean="0">
                <a:solidFill>
                  <a:srgbClr val="000000"/>
                </a:solidFill>
                <a:latin typeface="Open Sans"/>
              </a:rPr>
              <a:t> em apenas 10-15% dos casos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09105" y="4332916"/>
            <a:ext cx="1015742" cy="325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31755" y="2384285"/>
            <a:ext cx="311073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Mulher de 68 anos, se apresenta com dispneia aos médios esforços, edema de membros inferiores e aumento de volume abdominal há 3 meses. Ao exame físico, a paciente estava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afebril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, sua pressão arterial era 110x70 mmHg e a frequência cardíaca regular de 90 bpm. Tinha ainda bulhas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hipofonéticas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sem sopros, edema de membros inferiores e turgência venosa jugular. Encontrado edema de parede abdominal e sinal do piparote positivo.</a:t>
            </a:r>
          </a:p>
          <a:p>
            <a:pPr algn="just"/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O eletrocardiograma revelou ritmo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sinusal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regular e baixa voltagem difusa. A radiografia de tórax mostrou sinais de aumento do ventrículo direito.</a:t>
            </a:r>
          </a:p>
          <a:p>
            <a:pPr algn="just"/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Cinco meses antes, a paciente apresentou anasarca e, na ocasião, foi flagrada proteinúria nefrótica. Prosseguiu investigação com biópsia renal que, quando utilizada a coloração vermelho do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congo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, mostrou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birrefringência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em verde maçã, sugerindo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amiloidose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. A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imunofixação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de proteínas séricas revelou proteína monoclonal lambda.</a:t>
            </a:r>
          </a:p>
          <a:p>
            <a:pPr algn="just"/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Pela piora do quadro de edema associada à queixa de dispneia, turgência jugular e baixa voltagem no eletrocardiograma, foi considerado um possível acometimento cardíaco. O ecocardiograma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transtorácico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(figura 1) evidenciou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hiperrefringência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do septo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interventricular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, hipertrofia concêntrica do ventrículo esquerdo, aumento do átrio esquerdo e derrame pericárdico leve. A fração de ejeção foi 60% e a pressão sistólica da artéria pulmonar 40 mmHg.</a:t>
            </a:r>
          </a:p>
          <a:p>
            <a:pPr algn="just"/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Optado por realização de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mielograma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, que mostrou mais de 10% de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plasmócitos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. A biópsia de medula óssea encontrou infiltração por neoplasia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plasmocitária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, com evidência de restrição de cadeia leve de imunoglobina lambda. Não foram encontradas lesões ósseas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líticas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O diagnóstico foi de MM associado à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Amiloidose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 AL com comprometimento renal e cardíaco. Iniciado esquema terapêutico com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Bortezomib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, Ciclofosfamida e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Dexametasona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, além de </a:t>
            </a:r>
            <a:r>
              <a:rPr lang="pt-BR" sz="800" dirty="0" err="1">
                <a:effectLst/>
                <a:latin typeface="Open Sans"/>
                <a:ea typeface="Arial" panose="020B0604020202020204" pitchFamily="34" charset="0"/>
              </a:rPr>
              <a:t>diureticoterapia</a:t>
            </a:r>
            <a:r>
              <a:rPr lang="pt-BR" sz="800" dirty="0">
                <a:effectLst/>
                <a:latin typeface="Open Sans"/>
                <a:ea typeface="Arial" panose="020B0604020202020204" pitchFamily="34" charset="0"/>
              </a:rPr>
              <a:t>.</a:t>
            </a:r>
            <a:r>
              <a:rPr lang="pt-BR" sz="800" dirty="0">
                <a:effectLst/>
                <a:latin typeface="Open Sans"/>
              </a:rPr>
              <a:t> 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351252" y="2006550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  <a:endParaRPr lang="pt-BR" sz="14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85027" y="4707453"/>
            <a:ext cx="296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As 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informações 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foram obtidas por meio de 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revisão 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de prontuário médico, registro fotográfico de exames de imagem e </a:t>
            </a:r>
            <a:r>
              <a:rPr lang="pt-BR" sz="800" dirty="0" smtClean="0">
                <a:latin typeface="Open Sans"/>
                <a:ea typeface="Open Sans"/>
                <a:cs typeface="Open Sans"/>
                <a:sym typeface="Open Sans"/>
              </a:rPr>
              <a:t>revisão 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de literaturas relacionadas. 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572449" y="6924967"/>
            <a:ext cx="3044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 smtClean="0">
                <a:latin typeface="Open Sans"/>
              </a:rPr>
              <a:t>Apesar do avanço do tratamento, o aumento da suspeita clínica e o diagnóstico precoce são obrigatórios. O atraso no diagnóstico e no tratamento contribui muito para a baixa expectativa de vida</a:t>
            </a:r>
            <a:r>
              <a:rPr lang="pt-BR" sz="800" dirty="0" smtClean="0">
                <a:latin typeface="Open Sans"/>
              </a:rPr>
              <a:t>.</a:t>
            </a:r>
          </a:p>
          <a:p>
            <a:pPr algn="just"/>
            <a:r>
              <a:rPr lang="pt-BR" sz="800" dirty="0" smtClean="0">
                <a:latin typeface="Open Sans"/>
              </a:rPr>
              <a:t> </a:t>
            </a:r>
            <a:r>
              <a:rPr lang="pt-BR" sz="800" dirty="0">
                <a:latin typeface="Open Sans"/>
              </a:rPr>
              <a:t/>
            </a:r>
            <a:br>
              <a:rPr lang="pt-BR" sz="800" dirty="0">
                <a:latin typeface="Open Sans"/>
              </a:rPr>
            </a:b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448545" y="6357678"/>
            <a:ext cx="3193383" cy="43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14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373711" y="2336524"/>
            <a:ext cx="277059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37831" y="7349243"/>
            <a:ext cx="2544508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1. </a:t>
            </a:r>
            <a:r>
              <a:rPr lang="pt-BR" sz="800" b="1" dirty="0" err="1"/>
              <a:t>Ecocardiograma</a:t>
            </a:r>
            <a:r>
              <a:rPr lang="pt-BR" sz="800" b="1" dirty="0"/>
              <a:t> </a:t>
            </a:r>
            <a:r>
              <a:rPr lang="pt-BR" sz="800" b="1" dirty="0" err="1" smtClean="0"/>
              <a:t>transtorácico</a:t>
            </a:r>
            <a:r>
              <a:rPr lang="pt-BR" sz="800" b="1" dirty="0" smtClean="0"/>
              <a:t>  </a:t>
            </a:r>
            <a:r>
              <a:rPr lang="pt-BR" sz="800" b="1" dirty="0"/>
              <a:t>com  </a:t>
            </a:r>
            <a:r>
              <a:rPr lang="pt-BR" sz="800" b="1" dirty="0" err="1"/>
              <a:t>hiperrefringencia</a:t>
            </a:r>
            <a:r>
              <a:rPr lang="pt-BR" sz="800" b="1" dirty="0"/>
              <a:t> do septo interventricular. 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587443" y="7828641"/>
            <a:ext cx="2925495" cy="1377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 smtClean="0">
                <a:solidFill>
                  <a:schemeClr val="dk1"/>
                </a:solidFill>
                <a:latin typeface="Open Sans"/>
                <a:sym typeface="Arial"/>
              </a:rPr>
              <a:t>1</a:t>
            </a:r>
            <a:r>
              <a:rPr lang="pt-BR" sz="750" dirty="0" smtClean="0">
                <a:solidFill>
                  <a:schemeClr val="dk1"/>
                </a:solidFill>
                <a:latin typeface="Open Sans"/>
                <a:sym typeface="Arial"/>
              </a:rPr>
              <a:t>. </a:t>
            </a:r>
            <a:r>
              <a:rPr lang="pt-BR" sz="750" dirty="0" err="1" smtClean="0">
                <a:solidFill>
                  <a:schemeClr val="dk1"/>
                </a:solidFill>
                <a:latin typeface="Open Sans"/>
                <a:sym typeface="Arial"/>
              </a:rPr>
              <a:t>Kyle</a:t>
            </a:r>
            <a:r>
              <a:rPr lang="pt-BR" sz="750" dirty="0" smtClean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RA,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Gertz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MA (1995)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Primary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systemic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amyloidosis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: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clinical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and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laboratory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features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in 474 cases.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Semin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Hematol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32: 45-59.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smtClean="0">
                <a:solidFill>
                  <a:schemeClr val="dk1"/>
                </a:solidFill>
                <a:latin typeface="Open Sans"/>
                <a:sym typeface="Arial"/>
              </a:rPr>
              <a:t>2. </a:t>
            </a:r>
            <a:r>
              <a:rPr lang="pt-BR" sz="750" dirty="0" err="1" smtClean="0">
                <a:solidFill>
                  <a:schemeClr val="dk1"/>
                </a:solidFill>
                <a:latin typeface="Open Sans"/>
                <a:sym typeface="Arial"/>
              </a:rPr>
              <a:t>Falk</a:t>
            </a:r>
            <a:r>
              <a:rPr lang="pt-BR" sz="750" dirty="0" smtClean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RH, Alexander KM, Liao R,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Dorbala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S. AL (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Light-Chain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)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Cardiac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Amyloidosis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: A Review of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Diagnosis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and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Therapy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. J Am Coll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Cardiol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. 2016 Sep 20;68(12):1323-41.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doi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:  10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smtClean="0">
                <a:solidFill>
                  <a:schemeClr val="dk1"/>
                </a:solidFill>
                <a:latin typeface="Open Sans"/>
                <a:sym typeface="Arial"/>
              </a:rPr>
              <a:t>3. López 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Alvarez J, Sanz Marca A,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Aboin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Massieu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FJ. Aspectos clínicos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del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mieloma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múltiple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[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Clinical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aspects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of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multiple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myeloma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].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Rev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Clin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 Esp. 1983 Nov 15;171(3):165-74. Spanish. PMID: 6366936.1016/</a:t>
            </a:r>
            <a:r>
              <a:rPr lang="pt-BR" sz="750" dirty="0" err="1">
                <a:solidFill>
                  <a:schemeClr val="dk1"/>
                </a:solidFill>
                <a:latin typeface="Open Sans"/>
                <a:sym typeface="Arial"/>
              </a:rPr>
              <a:t>j.jacc.2016.06.053</a:t>
            </a:r>
            <a:r>
              <a:rPr lang="pt-BR" sz="750" dirty="0">
                <a:solidFill>
                  <a:schemeClr val="dk1"/>
                </a:solidFill>
                <a:latin typeface="Open Sans"/>
                <a:sym typeface="Arial"/>
              </a:rPr>
              <a:t>. PMID: 27634125.</a:t>
            </a:r>
          </a:p>
          <a:p>
            <a:pPr marL="228600" indent="-228600" algn="just">
              <a:buClr>
                <a:schemeClr val="dk1"/>
              </a:buClr>
              <a:buSzPts val="4500"/>
              <a:buAutoNum type="arabicPeriod"/>
            </a:pP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576216" y="7453974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5622" y="8140093"/>
            <a:ext cx="5152889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112769"/>
            <a:ext cx="4949284" cy="100102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FA49A819-312E-D744-9237-28175C009F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525" t="3130" r="18734" b="2680"/>
          <a:stretch/>
        </p:blipFill>
        <p:spPr>
          <a:xfrm>
            <a:off x="417796" y="5264793"/>
            <a:ext cx="2787794" cy="2119418"/>
          </a:xfrm>
          <a:prstGeom prst="rect">
            <a:avLst/>
          </a:prstGeom>
        </p:spPr>
      </p:pic>
      <p:sp>
        <p:nvSpPr>
          <p:cNvPr id="27" name="CaixaDeTexto 26"/>
          <p:cNvSpPr txBox="1"/>
          <p:nvPr/>
        </p:nvSpPr>
        <p:spPr>
          <a:xfrm>
            <a:off x="1311216" y="6668219"/>
            <a:ext cx="379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bg1"/>
                </a:solidFill>
              </a:rPr>
              <a:t>VE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440612" y="6228272"/>
            <a:ext cx="4830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bg1"/>
                </a:solidFill>
              </a:rPr>
              <a:t>VD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673525" y="6978769"/>
            <a:ext cx="4313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bg1"/>
                </a:solidFill>
              </a:rPr>
              <a:t>AE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785668" y="6590582"/>
            <a:ext cx="6211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>
                <a:solidFill>
                  <a:schemeClr val="bg1"/>
                </a:solidFill>
              </a:rPr>
              <a:t>AD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 flipV="1">
            <a:off x="370843" y="3765572"/>
            <a:ext cx="277059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Retângulo 44"/>
          <p:cNvSpPr/>
          <p:nvPr/>
        </p:nvSpPr>
        <p:spPr>
          <a:xfrm flipV="1">
            <a:off x="390604" y="4659808"/>
            <a:ext cx="277059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Retângulo 51"/>
          <p:cNvSpPr/>
          <p:nvPr/>
        </p:nvSpPr>
        <p:spPr>
          <a:xfrm flipV="1">
            <a:off x="3631471" y="2333656"/>
            <a:ext cx="277059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Retângulo 52"/>
          <p:cNvSpPr/>
          <p:nvPr/>
        </p:nvSpPr>
        <p:spPr>
          <a:xfrm flipV="1">
            <a:off x="3654481" y="6885316"/>
            <a:ext cx="277059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/>
          <p:cNvSpPr/>
          <p:nvPr/>
        </p:nvSpPr>
        <p:spPr>
          <a:xfrm flipV="1">
            <a:off x="3686117" y="7788178"/>
            <a:ext cx="277059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642</Words>
  <Application>Microsoft Office PowerPoint</Application>
  <PresentationFormat>Apresentação na tela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uropom2</cp:lastModifiedBy>
  <cp:revision>23</cp:revision>
  <dcterms:created xsi:type="dcterms:W3CDTF">2019-11-28T18:07:22Z</dcterms:created>
  <dcterms:modified xsi:type="dcterms:W3CDTF">2021-10-07T20:30:37Z</dcterms:modified>
</cp:coreProperties>
</file>