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D6AEF8-3726-46A9-B7CE-CE9D62C3AD54}" type="doc">
      <dgm:prSet loTypeId="urn:microsoft.com/office/officeart/2018/2/layout/IconVerticalSolidList" loCatId="icon" qsTypeId="urn:microsoft.com/office/officeart/2005/8/quickstyle/simple2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1A9DBE0-CA78-43D4-A3BC-5A3B1E0EA8A1}">
      <dgm:prSet custT="1"/>
      <dgm:spPr/>
      <dgm:t>
        <a:bodyPr/>
        <a:lstStyle/>
        <a:p>
          <a:r>
            <a:rPr lang="pt-BR" sz="1400" b="1" dirty="0"/>
            <a:t>Paciente</a:t>
          </a:r>
          <a:r>
            <a:rPr lang="pt-BR" sz="1200" b="1" dirty="0"/>
            <a:t>: recuperação mais rápida – menos complicações – retorno mais rápido às suas </a:t>
          </a:r>
          <a:r>
            <a:rPr lang="pt-BR" sz="1400" b="1" dirty="0"/>
            <a:t>atividades</a:t>
          </a:r>
          <a:r>
            <a:rPr lang="pt-BR" sz="1200" b="1" dirty="0"/>
            <a:t> normais</a:t>
          </a:r>
          <a:endParaRPr lang="en-US" sz="1200" b="1" dirty="0"/>
        </a:p>
      </dgm:t>
    </dgm:pt>
    <dgm:pt modelId="{4CF5FE3B-010B-474C-8599-DB51F0A218BB}" type="parTrans" cxnId="{2965E087-689C-4FA1-8816-C89384921583}">
      <dgm:prSet/>
      <dgm:spPr/>
      <dgm:t>
        <a:bodyPr/>
        <a:lstStyle/>
        <a:p>
          <a:endParaRPr lang="en-US"/>
        </a:p>
      </dgm:t>
    </dgm:pt>
    <dgm:pt modelId="{B7C1106E-DC9B-4F57-BF85-7EABADD4AEB6}" type="sibTrans" cxnId="{2965E087-689C-4FA1-8816-C89384921583}">
      <dgm:prSet/>
      <dgm:spPr/>
      <dgm:t>
        <a:bodyPr/>
        <a:lstStyle/>
        <a:p>
          <a:endParaRPr lang="en-US"/>
        </a:p>
      </dgm:t>
    </dgm:pt>
    <dgm:pt modelId="{87306A83-7DDF-4D1E-A9E7-B7C5402231C4}">
      <dgm:prSet custT="1"/>
      <dgm:spPr/>
      <dgm:t>
        <a:bodyPr/>
        <a:lstStyle/>
        <a:p>
          <a:r>
            <a:rPr lang="pt-BR" sz="1200" b="1" dirty="0"/>
            <a:t>Staff </a:t>
          </a:r>
          <a:r>
            <a:rPr lang="pt-BR" sz="1400" b="1" dirty="0"/>
            <a:t>médico</a:t>
          </a:r>
          <a:r>
            <a:rPr lang="pt-BR" sz="1200" b="1" dirty="0"/>
            <a:t>: maior satisfação com o trabalho e melhor remuneração</a:t>
          </a:r>
          <a:endParaRPr lang="en-US" sz="1200" b="1" dirty="0"/>
        </a:p>
      </dgm:t>
    </dgm:pt>
    <dgm:pt modelId="{295CA37A-CDAF-41D6-B13C-9C23DC2111D0}" type="parTrans" cxnId="{D9F480F6-3644-41F7-9F8B-481D9B7AF6EB}">
      <dgm:prSet/>
      <dgm:spPr/>
      <dgm:t>
        <a:bodyPr/>
        <a:lstStyle/>
        <a:p>
          <a:endParaRPr lang="en-US"/>
        </a:p>
      </dgm:t>
    </dgm:pt>
    <dgm:pt modelId="{BC237D77-8F89-4992-A817-31826B01AB8C}" type="sibTrans" cxnId="{D9F480F6-3644-41F7-9F8B-481D9B7AF6EB}">
      <dgm:prSet/>
      <dgm:spPr/>
      <dgm:t>
        <a:bodyPr/>
        <a:lstStyle/>
        <a:p>
          <a:endParaRPr lang="en-US"/>
        </a:p>
      </dgm:t>
    </dgm:pt>
    <dgm:pt modelId="{A5EBE871-E2EC-4673-A986-0CD5D0632643}">
      <dgm:prSet custT="1"/>
      <dgm:spPr/>
      <dgm:t>
        <a:bodyPr/>
        <a:lstStyle/>
        <a:p>
          <a:r>
            <a:rPr lang="pt-BR" sz="1400" b="1" dirty="0"/>
            <a:t>Gerentes</a:t>
          </a:r>
          <a:r>
            <a:rPr lang="pt-BR" sz="1200" b="1" dirty="0"/>
            <a:t> hospitalares: facilita a gestão    médica e assistencial</a:t>
          </a:r>
          <a:endParaRPr lang="en-US" sz="1200" b="1" dirty="0"/>
        </a:p>
      </dgm:t>
    </dgm:pt>
    <dgm:pt modelId="{7B3E9DDE-D9B4-4CC6-9DBE-1D0915464426}" type="parTrans" cxnId="{57728C32-6D8F-4615-BEEE-92655671FF3B}">
      <dgm:prSet/>
      <dgm:spPr/>
      <dgm:t>
        <a:bodyPr/>
        <a:lstStyle/>
        <a:p>
          <a:endParaRPr lang="en-US"/>
        </a:p>
      </dgm:t>
    </dgm:pt>
    <dgm:pt modelId="{13088424-62DA-4DED-99B4-8263CA84D207}" type="sibTrans" cxnId="{57728C32-6D8F-4615-BEEE-92655671FF3B}">
      <dgm:prSet/>
      <dgm:spPr/>
      <dgm:t>
        <a:bodyPr/>
        <a:lstStyle/>
        <a:p>
          <a:endParaRPr lang="en-US"/>
        </a:p>
      </dgm:t>
    </dgm:pt>
    <dgm:pt modelId="{5C9CCE48-E1CC-43D1-9E30-806A8A21806F}">
      <dgm:prSet custT="1"/>
      <dgm:spPr/>
      <dgm:t>
        <a:bodyPr/>
        <a:lstStyle/>
        <a:p>
          <a:r>
            <a:rPr lang="pt-BR" sz="1200" b="1" dirty="0"/>
            <a:t>População: </a:t>
          </a:r>
          <a:r>
            <a:rPr lang="pt-BR" sz="1400" b="1" dirty="0"/>
            <a:t>serviços</a:t>
          </a:r>
          <a:r>
            <a:rPr lang="pt-BR" sz="1200" b="1" dirty="0"/>
            <a:t> de saúde melhores a preços mais acessíveis</a:t>
          </a:r>
          <a:endParaRPr lang="en-US" sz="1200" b="1" dirty="0"/>
        </a:p>
      </dgm:t>
    </dgm:pt>
    <dgm:pt modelId="{3DD4CF8D-C704-4C9B-843F-48A96DDBC1A6}" type="parTrans" cxnId="{AA84992F-C766-4531-8A6C-87A56112E8DD}">
      <dgm:prSet/>
      <dgm:spPr/>
      <dgm:t>
        <a:bodyPr/>
        <a:lstStyle/>
        <a:p>
          <a:endParaRPr lang="en-US"/>
        </a:p>
      </dgm:t>
    </dgm:pt>
    <dgm:pt modelId="{388331DF-910B-4393-AFBF-CE996CE9E884}" type="sibTrans" cxnId="{AA84992F-C766-4531-8A6C-87A56112E8DD}">
      <dgm:prSet/>
      <dgm:spPr/>
      <dgm:t>
        <a:bodyPr/>
        <a:lstStyle/>
        <a:p>
          <a:endParaRPr lang="en-US"/>
        </a:p>
      </dgm:t>
    </dgm:pt>
    <dgm:pt modelId="{7ACA2507-32FC-43D5-BDC5-E4A110B323A6}" type="pres">
      <dgm:prSet presAssocID="{C7D6AEF8-3726-46A9-B7CE-CE9D62C3AD54}" presName="root" presStyleCnt="0">
        <dgm:presLayoutVars>
          <dgm:dir/>
          <dgm:resizeHandles val="exact"/>
        </dgm:presLayoutVars>
      </dgm:prSet>
      <dgm:spPr/>
    </dgm:pt>
    <dgm:pt modelId="{BAB7CEEE-AB1B-48B5-937B-12B815937F28}" type="pres">
      <dgm:prSet presAssocID="{31A9DBE0-CA78-43D4-A3BC-5A3B1E0EA8A1}" presName="compNode" presStyleCnt="0"/>
      <dgm:spPr/>
    </dgm:pt>
    <dgm:pt modelId="{FBCFAB3C-2B34-495A-BB1F-F0837C3E8880}" type="pres">
      <dgm:prSet presAssocID="{31A9DBE0-CA78-43D4-A3BC-5A3B1E0EA8A1}" presName="bgRect" presStyleLbl="bgShp" presStyleIdx="0" presStyleCnt="4" custScaleY="71815" custLinFactNeighborX="-8275" custLinFactNeighborY="-4536"/>
      <dgm:spPr/>
    </dgm:pt>
    <dgm:pt modelId="{4C91B1A6-806C-4A52-9D87-0025ED8E8191}" type="pres">
      <dgm:prSet presAssocID="{31A9DBE0-CA78-43D4-A3BC-5A3B1E0EA8A1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ulmões"/>
        </a:ext>
      </dgm:extLst>
    </dgm:pt>
    <dgm:pt modelId="{B22BA8E5-EA31-4E96-95E2-5E6BF36C5E31}" type="pres">
      <dgm:prSet presAssocID="{31A9DBE0-CA78-43D4-A3BC-5A3B1E0EA8A1}" presName="spaceRect" presStyleCnt="0"/>
      <dgm:spPr/>
    </dgm:pt>
    <dgm:pt modelId="{4D680A00-51B9-4FFF-A2C0-DD76E7C7DAE5}" type="pres">
      <dgm:prSet presAssocID="{31A9DBE0-CA78-43D4-A3BC-5A3B1E0EA8A1}" presName="parTx" presStyleLbl="revTx" presStyleIdx="0" presStyleCnt="4">
        <dgm:presLayoutVars>
          <dgm:chMax val="0"/>
          <dgm:chPref val="0"/>
        </dgm:presLayoutVars>
      </dgm:prSet>
      <dgm:spPr/>
    </dgm:pt>
    <dgm:pt modelId="{8AF84E30-F5B0-4B65-91F7-DB04A4DB1C84}" type="pres">
      <dgm:prSet presAssocID="{B7C1106E-DC9B-4F57-BF85-7EABADD4AEB6}" presName="sibTrans" presStyleCnt="0"/>
      <dgm:spPr/>
    </dgm:pt>
    <dgm:pt modelId="{51916F07-29B8-48B0-A5FF-2BEA3042E50C}" type="pres">
      <dgm:prSet presAssocID="{87306A83-7DDF-4D1E-A9E7-B7C5402231C4}" presName="compNode" presStyleCnt="0"/>
      <dgm:spPr/>
    </dgm:pt>
    <dgm:pt modelId="{E03E4F85-CAC7-4554-9CF9-145740086ECB}" type="pres">
      <dgm:prSet presAssocID="{87306A83-7DDF-4D1E-A9E7-B7C5402231C4}" presName="bgRect" presStyleLbl="bgShp" presStyleIdx="1" presStyleCnt="4" custScaleY="67867" custLinFactNeighborX="-352" custLinFactNeighborY="-32977"/>
      <dgm:spPr/>
    </dgm:pt>
    <dgm:pt modelId="{35E37181-CF5F-4D4B-A501-76E0A03CAD9B}" type="pres">
      <dgm:prSet presAssocID="{87306A83-7DDF-4D1E-A9E7-B7C5402231C4}" presName="iconRect" presStyleLbl="node1" presStyleIdx="1" presStyleCnt="4" custLinFactNeighborX="-1578" custLinFactNeighborY="-5994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stetoscópio"/>
        </a:ext>
      </dgm:extLst>
    </dgm:pt>
    <dgm:pt modelId="{FB21775A-D3E6-4F40-ABD7-9A720BD7423F}" type="pres">
      <dgm:prSet presAssocID="{87306A83-7DDF-4D1E-A9E7-B7C5402231C4}" presName="spaceRect" presStyleCnt="0"/>
      <dgm:spPr/>
    </dgm:pt>
    <dgm:pt modelId="{EF2EE948-7306-476A-A47E-87F4401B09CD}" type="pres">
      <dgm:prSet presAssocID="{87306A83-7DDF-4D1E-A9E7-B7C5402231C4}" presName="parTx" presStyleLbl="revTx" presStyleIdx="1" presStyleCnt="4" custLinFactNeighborX="-230" custLinFactNeighborY="-25162">
        <dgm:presLayoutVars>
          <dgm:chMax val="0"/>
          <dgm:chPref val="0"/>
        </dgm:presLayoutVars>
      </dgm:prSet>
      <dgm:spPr/>
    </dgm:pt>
    <dgm:pt modelId="{1FB08166-2DEA-4328-B48B-29719B461A87}" type="pres">
      <dgm:prSet presAssocID="{BC237D77-8F89-4992-A817-31826B01AB8C}" presName="sibTrans" presStyleCnt="0"/>
      <dgm:spPr/>
    </dgm:pt>
    <dgm:pt modelId="{35A71B0B-218B-4811-96F4-4C11F37A3A47}" type="pres">
      <dgm:prSet presAssocID="{A5EBE871-E2EC-4673-A986-0CD5D0632643}" presName="compNode" presStyleCnt="0"/>
      <dgm:spPr/>
    </dgm:pt>
    <dgm:pt modelId="{F2B97D2C-3C11-4D67-A635-4DEE60ECB5B0}" type="pres">
      <dgm:prSet presAssocID="{A5EBE871-E2EC-4673-A986-0CD5D0632643}" presName="bgRect" presStyleLbl="bgShp" presStyleIdx="2" presStyleCnt="4" custScaleY="76445" custLinFactNeighborX="-176" custLinFactNeighborY="-58133"/>
      <dgm:spPr/>
    </dgm:pt>
    <dgm:pt modelId="{230C9B04-5DF1-4D01-997C-E58831C0B458}" type="pres">
      <dgm:prSet presAssocID="{A5EBE871-E2EC-4673-A986-0CD5D0632643}" presName="iconRect" presStyleLbl="node1" presStyleIdx="2" presStyleCnt="4" custLinFactY="-13585" custLinFactNeighborX="-15775" custLinFactNeighborY="-1000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édico"/>
        </a:ext>
      </dgm:extLst>
    </dgm:pt>
    <dgm:pt modelId="{1EBE35B2-31E5-4907-BD74-7914E8A14D3A}" type="pres">
      <dgm:prSet presAssocID="{A5EBE871-E2EC-4673-A986-0CD5D0632643}" presName="spaceRect" presStyleCnt="0"/>
      <dgm:spPr/>
    </dgm:pt>
    <dgm:pt modelId="{963E3CB2-4F45-42C4-BDF2-F907BC2C1226}" type="pres">
      <dgm:prSet presAssocID="{A5EBE871-E2EC-4673-A986-0CD5D0632643}" presName="parTx" presStyleLbl="revTx" presStyleIdx="2" presStyleCnt="4" custLinFactNeighborX="-159" custLinFactNeighborY="-59186">
        <dgm:presLayoutVars>
          <dgm:chMax val="0"/>
          <dgm:chPref val="0"/>
        </dgm:presLayoutVars>
      </dgm:prSet>
      <dgm:spPr/>
    </dgm:pt>
    <dgm:pt modelId="{9EB525AD-E82B-4F5B-B950-BB18B444AD53}" type="pres">
      <dgm:prSet presAssocID="{13088424-62DA-4DED-99B4-8263CA84D207}" presName="sibTrans" presStyleCnt="0"/>
      <dgm:spPr/>
    </dgm:pt>
    <dgm:pt modelId="{FC4A71D8-E134-4E9A-BB8A-D5593A6F7374}" type="pres">
      <dgm:prSet presAssocID="{5C9CCE48-E1CC-43D1-9E30-806A8A21806F}" presName="compNode" presStyleCnt="0"/>
      <dgm:spPr/>
    </dgm:pt>
    <dgm:pt modelId="{1423A034-1027-4168-8215-D6F95E3E7DFD}" type="pres">
      <dgm:prSet presAssocID="{5C9CCE48-E1CC-43D1-9E30-806A8A21806F}" presName="bgRect" presStyleLbl="bgShp" presStyleIdx="3" presStyleCnt="4" custScaleY="85025" custLinFactNeighborX="-690" custLinFactNeighborY="-61201"/>
      <dgm:spPr/>
    </dgm:pt>
    <dgm:pt modelId="{B5098CE8-CAA7-432D-AED6-66480300F7D0}" type="pres">
      <dgm:prSet presAssocID="{5C9CCE48-E1CC-43D1-9E30-806A8A21806F}" presName="iconRect" presStyleLbl="node1" presStyleIdx="3" presStyleCnt="4" custLinFactY="-43559" custLinFactNeighborX="-23663" custLinFactNeighborY="-10000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266B73CE-21D5-4255-884E-8CA55D213D2C}" type="pres">
      <dgm:prSet presAssocID="{5C9CCE48-E1CC-43D1-9E30-806A8A21806F}" presName="spaceRect" presStyleCnt="0"/>
      <dgm:spPr/>
    </dgm:pt>
    <dgm:pt modelId="{B73081F2-3D4E-45BC-9F91-83CB2E137778}" type="pres">
      <dgm:prSet presAssocID="{5C9CCE48-E1CC-43D1-9E30-806A8A21806F}" presName="parTx" presStyleLbl="revTx" presStyleIdx="3" presStyleCnt="4" custLinFactNeighborX="697" custLinFactNeighborY="-61201">
        <dgm:presLayoutVars>
          <dgm:chMax val="0"/>
          <dgm:chPref val="0"/>
        </dgm:presLayoutVars>
      </dgm:prSet>
      <dgm:spPr/>
    </dgm:pt>
  </dgm:ptLst>
  <dgm:cxnLst>
    <dgm:cxn modelId="{F3C83A12-F604-4097-8702-02213254D8D0}" type="presOf" srcId="{C7D6AEF8-3726-46A9-B7CE-CE9D62C3AD54}" destId="{7ACA2507-32FC-43D5-BDC5-E4A110B323A6}" srcOrd="0" destOrd="0" presId="urn:microsoft.com/office/officeart/2018/2/layout/IconVerticalSolidList"/>
    <dgm:cxn modelId="{AA84992F-C766-4531-8A6C-87A56112E8DD}" srcId="{C7D6AEF8-3726-46A9-B7CE-CE9D62C3AD54}" destId="{5C9CCE48-E1CC-43D1-9E30-806A8A21806F}" srcOrd="3" destOrd="0" parTransId="{3DD4CF8D-C704-4C9B-843F-48A96DDBC1A6}" sibTransId="{388331DF-910B-4393-AFBF-CE996CE9E884}"/>
    <dgm:cxn modelId="{57728C32-6D8F-4615-BEEE-92655671FF3B}" srcId="{C7D6AEF8-3726-46A9-B7CE-CE9D62C3AD54}" destId="{A5EBE871-E2EC-4673-A986-0CD5D0632643}" srcOrd="2" destOrd="0" parTransId="{7B3E9DDE-D9B4-4CC6-9DBE-1D0915464426}" sibTransId="{13088424-62DA-4DED-99B4-8263CA84D207}"/>
    <dgm:cxn modelId="{B8939E46-6CCB-4C86-BE36-F2C72A2B9FAC}" type="presOf" srcId="{5C9CCE48-E1CC-43D1-9E30-806A8A21806F}" destId="{B73081F2-3D4E-45BC-9F91-83CB2E137778}" srcOrd="0" destOrd="0" presId="urn:microsoft.com/office/officeart/2018/2/layout/IconVerticalSolidList"/>
    <dgm:cxn modelId="{B4446A4C-ACA9-4DF6-BA53-41A75DD9905F}" type="presOf" srcId="{A5EBE871-E2EC-4673-A986-0CD5D0632643}" destId="{963E3CB2-4F45-42C4-BDF2-F907BC2C1226}" srcOrd="0" destOrd="0" presId="urn:microsoft.com/office/officeart/2018/2/layout/IconVerticalSolidList"/>
    <dgm:cxn modelId="{3199786D-742B-43A6-B297-2A0EDDCE7A4F}" type="presOf" srcId="{31A9DBE0-CA78-43D4-A3BC-5A3B1E0EA8A1}" destId="{4D680A00-51B9-4FFF-A2C0-DD76E7C7DAE5}" srcOrd="0" destOrd="0" presId="urn:microsoft.com/office/officeart/2018/2/layout/IconVerticalSolidList"/>
    <dgm:cxn modelId="{2965E087-689C-4FA1-8816-C89384921583}" srcId="{C7D6AEF8-3726-46A9-B7CE-CE9D62C3AD54}" destId="{31A9DBE0-CA78-43D4-A3BC-5A3B1E0EA8A1}" srcOrd="0" destOrd="0" parTransId="{4CF5FE3B-010B-474C-8599-DB51F0A218BB}" sibTransId="{B7C1106E-DC9B-4F57-BF85-7EABADD4AEB6}"/>
    <dgm:cxn modelId="{B9D062E8-3DF5-4094-A2D0-097048167D75}" type="presOf" srcId="{87306A83-7DDF-4D1E-A9E7-B7C5402231C4}" destId="{EF2EE948-7306-476A-A47E-87F4401B09CD}" srcOrd="0" destOrd="0" presId="urn:microsoft.com/office/officeart/2018/2/layout/IconVerticalSolidList"/>
    <dgm:cxn modelId="{D9F480F6-3644-41F7-9F8B-481D9B7AF6EB}" srcId="{C7D6AEF8-3726-46A9-B7CE-CE9D62C3AD54}" destId="{87306A83-7DDF-4D1E-A9E7-B7C5402231C4}" srcOrd="1" destOrd="0" parTransId="{295CA37A-CDAF-41D6-B13C-9C23DC2111D0}" sibTransId="{BC237D77-8F89-4992-A817-31826B01AB8C}"/>
    <dgm:cxn modelId="{11A85D3E-7CD2-40E1-99C7-10E9CDBD3FDF}" type="presParOf" srcId="{7ACA2507-32FC-43D5-BDC5-E4A110B323A6}" destId="{BAB7CEEE-AB1B-48B5-937B-12B815937F28}" srcOrd="0" destOrd="0" presId="urn:microsoft.com/office/officeart/2018/2/layout/IconVerticalSolidList"/>
    <dgm:cxn modelId="{07189C22-AB56-46A2-A9EF-5D1F19823E92}" type="presParOf" srcId="{BAB7CEEE-AB1B-48B5-937B-12B815937F28}" destId="{FBCFAB3C-2B34-495A-BB1F-F0837C3E8880}" srcOrd="0" destOrd="0" presId="urn:microsoft.com/office/officeart/2018/2/layout/IconVerticalSolidList"/>
    <dgm:cxn modelId="{9DA6EE49-45BB-4BA9-BA49-DC55BF751DE0}" type="presParOf" srcId="{BAB7CEEE-AB1B-48B5-937B-12B815937F28}" destId="{4C91B1A6-806C-4A52-9D87-0025ED8E8191}" srcOrd="1" destOrd="0" presId="urn:microsoft.com/office/officeart/2018/2/layout/IconVerticalSolidList"/>
    <dgm:cxn modelId="{2E925388-7AE7-4365-9CEC-E144F958C53F}" type="presParOf" srcId="{BAB7CEEE-AB1B-48B5-937B-12B815937F28}" destId="{B22BA8E5-EA31-4E96-95E2-5E6BF36C5E31}" srcOrd="2" destOrd="0" presId="urn:microsoft.com/office/officeart/2018/2/layout/IconVerticalSolidList"/>
    <dgm:cxn modelId="{F0698E08-CCAA-4150-A938-B4DC3F79B8B9}" type="presParOf" srcId="{BAB7CEEE-AB1B-48B5-937B-12B815937F28}" destId="{4D680A00-51B9-4FFF-A2C0-DD76E7C7DAE5}" srcOrd="3" destOrd="0" presId="urn:microsoft.com/office/officeart/2018/2/layout/IconVerticalSolidList"/>
    <dgm:cxn modelId="{B6D71C7B-8A98-40F1-8C47-648BED557627}" type="presParOf" srcId="{7ACA2507-32FC-43D5-BDC5-E4A110B323A6}" destId="{8AF84E30-F5B0-4B65-91F7-DB04A4DB1C84}" srcOrd="1" destOrd="0" presId="urn:microsoft.com/office/officeart/2018/2/layout/IconVerticalSolidList"/>
    <dgm:cxn modelId="{28BEAB86-9565-4AA1-B986-215EED510141}" type="presParOf" srcId="{7ACA2507-32FC-43D5-BDC5-E4A110B323A6}" destId="{51916F07-29B8-48B0-A5FF-2BEA3042E50C}" srcOrd="2" destOrd="0" presId="urn:microsoft.com/office/officeart/2018/2/layout/IconVerticalSolidList"/>
    <dgm:cxn modelId="{CF6601FB-CA9F-4818-A431-4ABAE3249E9E}" type="presParOf" srcId="{51916F07-29B8-48B0-A5FF-2BEA3042E50C}" destId="{E03E4F85-CAC7-4554-9CF9-145740086ECB}" srcOrd="0" destOrd="0" presId="urn:microsoft.com/office/officeart/2018/2/layout/IconVerticalSolidList"/>
    <dgm:cxn modelId="{ADC5434B-367E-41EE-828C-D3E64D91F72C}" type="presParOf" srcId="{51916F07-29B8-48B0-A5FF-2BEA3042E50C}" destId="{35E37181-CF5F-4D4B-A501-76E0A03CAD9B}" srcOrd="1" destOrd="0" presId="urn:microsoft.com/office/officeart/2018/2/layout/IconVerticalSolidList"/>
    <dgm:cxn modelId="{F136EC55-D97A-45FF-BF28-6EEF4C6F396E}" type="presParOf" srcId="{51916F07-29B8-48B0-A5FF-2BEA3042E50C}" destId="{FB21775A-D3E6-4F40-ABD7-9A720BD7423F}" srcOrd="2" destOrd="0" presId="urn:microsoft.com/office/officeart/2018/2/layout/IconVerticalSolidList"/>
    <dgm:cxn modelId="{164AE9C9-058A-4287-B409-24C3E8D0B296}" type="presParOf" srcId="{51916F07-29B8-48B0-A5FF-2BEA3042E50C}" destId="{EF2EE948-7306-476A-A47E-87F4401B09CD}" srcOrd="3" destOrd="0" presId="urn:microsoft.com/office/officeart/2018/2/layout/IconVerticalSolidList"/>
    <dgm:cxn modelId="{DC4AC30F-F4E1-4297-A907-41454FAB514C}" type="presParOf" srcId="{7ACA2507-32FC-43D5-BDC5-E4A110B323A6}" destId="{1FB08166-2DEA-4328-B48B-29719B461A87}" srcOrd="3" destOrd="0" presId="urn:microsoft.com/office/officeart/2018/2/layout/IconVerticalSolidList"/>
    <dgm:cxn modelId="{87B016C3-01A0-4185-89E7-3577F01AA8D1}" type="presParOf" srcId="{7ACA2507-32FC-43D5-BDC5-E4A110B323A6}" destId="{35A71B0B-218B-4811-96F4-4C11F37A3A47}" srcOrd="4" destOrd="0" presId="urn:microsoft.com/office/officeart/2018/2/layout/IconVerticalSolidList"/>
    <dgm:cxn modelId="{AB6FC4D4-72F1-4757-AB2C-CB89B2A90A66}" type="presParOf" srcId="{35A71B0B-218B-4811-96F4-4C11F37A3A47}" destId="{F2B97D2C-3C11-4D67-A635-4DEE60ECB5B0}" srcOrd="0" destOrd="0" presId="urn:microsoft.com/office/officeart/2018/2/layout/IconVerticalSolidList"/>
    <dgm:cxn modelId="{DD2D368B-7285-41F4-8606-17D1466E022F}" type="presParOf" srcId="{35A71B0B-218B-4811-96F4-4C11F37A3A47}" destId="{230C9B04-5DF1-4D01-997C-E58831C0B458}" srcOrd="1" destOrd="0" presId="urn:microsoft.com/office/officeart/2018/2/layout/IconVerticalSolidList"/>
    <dgm:cxn modelId="{D02FADA1-F1BA-4CB1-A2E3-B72FFCDE3115}" type="presParOf" srcId="{35A71B0B-218B-4811-96F4-4C11F37A3A47}" destId="{1EBE35B2-31E5-4907-BD74-7914E8A14D3A}" srcOrd="2" destOrd="0" presId="urn:microsoft.com/office/officeart/2018/2/layout/IconVerticalSolidList"/>
    <dgm:cxn modelId="{8112A2EB-5699-4D4C-8445-4BE40C28DF6C}" type="presParOf" srcId="{35A71B0B-218B-4811-96F4-4C11F37A3A47}" destId="{963E3CB2-4F45-42C4-BDF2-F907BC2C1226}" srcOrd="3" destOrd="0" presId="urn:microsoft.com/office/officeart/2018/2/layout/IconVerticalSolidList"/>
    <dgm:cxn modelId="{72C94244-254A-4970-9F35-F2C9A34869E5}" type="presParOf" srcId="{7ACA2507-32FC-43D5-BDC5-E4A110B323A6}" destId="{9EB525AD-E82B-4F5B-B950-BB18B444AD53}" srcOrd="5" destOrd="0" presId="urn:microsoft.com/office/officeart/2018/2/layout/IconVerticalSolidList"/>
    <dgm:cxn modelId="{B8EAA470-3F99-40E7-BEA8-B29136C16B30}" type="presParOf" srcId="{7ACA2507-32FC-43D5-BDC5-E4A110B323A6}" destId="{FC4A71D8-E134-4E9A-BB8A-D5593A6F7374}" srcOrd="6" destOrd="0" presId="urn:microsoft.com/office/officeart/2018/2/layout/IconVerticalSolidList"/>
    <dgm:cxn modelId="{4274C68D-8A7A-4DE4-AC76-A5804A7C7EE3}" type="presParOf" srcId="{FC4A71D8-E134-4E9A-BB8A-D5593A6F7374}" destId="{1423A034-1027-4168-8215-D6F95E3E7DFD}" srcOrd="0" destOrd="0" presId="urn:microsoft.com/office/officeart/2018/2/layout/IconVerticalSolidList"/>
    <dgm:cxn modelId="{5B1C7511-D39E-436F-AA58-35F48BEA4DFF}" type="presParOf" srcId="{FC4A71D8-E134-4E9A-BB8A-D5593A6F7374}" destId="{B5098CE8-CAA7-432D-AED6-66480300F7D0}" srcOrd="1" destOrd="0" presId="urn:microsoft.com/office/officeart/2018/2/layout/IconVerticalSolidList"/>
    <dgm:cxn modelId="{F604D38F-6ED0-48C1-938D-29D296A06CB5}" type="presParOf" srcId="{FC4A71D8-E134-4E9A-BB8A-D5593A6F7374}" destId="{266B73CE-21D5-4255-884E-8CA55D213D2C}" srcOrd="2" destOrd="0" presId="urn:microsoft.com/office/officeart/2018/2/layout/IconVerticalSolidList"/>
    <dgm:cxn modelId="{038CE31A-D79A-49D2-8C6E-A418DE8AA670}" type="presParOf" srcId="{FC4A71D8-E134-4E9A-BB8A-D5593A6F7374}" destId="{B73081F2-3D4E-45BC-9F91-83CB2E1377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FAB3C-2B34-495A-BB1F-F0837C3E8880}">
      <dsp:nvSpPr>
        <dsp:cNvPr id="0" name=""/>
        <dsp:cNvSpPr/>
      </dsp:nvSpPr>
      <dsp:spPr>
        <a:xfrm>
          <a:off x="0" y="57146"/>
          <a:ext cx="6718851" cy="4207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1B1A6-806C-4A52-9D87-0025ED8E8191}">
      <dsp:nvSpPr>
        <dsp:cNvPr id="0" name=""/>
        <dsp:cNvSpPr/>
      </dsp:nvSpPr>
      <dsp:spPr>
        <a:xfrm>
          <a:off x="177229" y="132979"/>
          <a:ext cx="322236" cy="32223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680A00-51B9-4FFF-A2C0-DD76E7C7DAE5}">
      <dsp:nvSpPr>
        <dsp:cNvPr id="0" name=""/>
        <dsp:cNvSpPr/>
      </dsp:nvSpPr>
      <dsp:spPr>
        <a:xfrm>
          <a:off x="676696" y="1155"/>
          <a:ext cx="6042154" cy="585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06" tIns="62006" rIns="62006" bIns="6200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Paciente</a:t>
          </a:r>
          <a:r>
            <a:rPr lang="pt-BR" sz="1200" b="1" kern="1200" dirty="0"/>
            <a:t>: recuperação mais rápida – menos complicações – retorno mais rápido às suas </a:t>
          </a:r>
          <a:r>
            <a:rPr lang="pt-BR" sz="1400" b="1" kern="1200" dirty="0"/>
            <a:t>atividades</a:t>
          </a:r>
          <a:r>
            <a:rPr lang="pt-BR" sz="1200" b="1" kern="1200" dirty="0"/>
            <a:t> normais</a:t>
          </a:r>
          <a:endParaRPr lang="en-US" sz="1200" b="1" kern="1200" dirty="0"/>
        </a:p>
      </dsp:txBody>
      <dsp:txXfrm>
        <a:off x="676696" y="1155"/>
        <a:ext cx="6042154" cy="585884"/>
      </dsp:txXfrm>
    </dsp:sp>
    <dsp:sp modelId="{E03E4F85-CAC7-4554-9CF9-145740086ECB}">
      <dsp:nvSpPr>
        <dsp:cNvPr id="0" name=""/>
        <dsp:cNvSpPr/>
      </dsp:nvSpPr>
      <dsp:spPr>
        <a:xfrm>
          <a:off x="0" y="634435"/>
          <a:ext cx="6718851" cy="3976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37181-CF5F-4D4B-A501-76E0A03CAD9B}">
      <dsp:nvSpPr>
        <dsp:cNvPr id="0" name=""/>
        <dsp:cNvSpPr/>
      </dsp:nvSpPr>
      <dsp:spPr>
        <a:xfrm>
          <a:off x="172145" y="672164"/>
          <a:ext cx="322236" cy="322236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F2EE948-7306-476A-A47E-87F4401B09CD}">
      <dsp:nvSpPr>
        <dsp:cNvPr id="0" name=""/>
        <dsp:cNvSpPr/>
      </dsp:nvSpPr>
      <dsp:spPr>
        <a:xfrm>
          <a:off x="662799" y="586091"/>
          <a:ext cx="6042154" cy="585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06" tIns="62006" rIns="62006" bIns="62006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Staff </a:t>
          </a:r>
          <a:r>
            <a:rPr lang="pt-BR" sz="1400" b="1" kern="1200" dirty="0"/>
            <a:t>médico</a:t>
          </a:r>
          <a:r>
            <a:rPr lang="pt-BR" sz="1200" b="1" kern="1200" dirty="0"/>
            <a:t>: maior satisfação com o trabalho e melhor remuneração</a:t>
          </a:r>
          <a:endParaRPr lang="en-US" sz="1200" b="1" kern="1200" dirty="0"/>
        </a:p>
      </dsp:txBody>
      <dsp:txXfrm>
        <a:off x="662799" y="586091"/>
        <a:ext cx="6042154" cy="585884"/>
      </dsp:txXfrm>
    </dsp:sp>
    <dsp:sp modelId="{F2B97D2C-3C11-4D67-A635-4DEE60ECB5B0}">
      <dsp:nvSpPr>
        <dsp:cNvPr id="0" name=""/>
        <dsp:cNvSpPr/>
      </dsp:nvSpPr>
      <dsp:spPr>
        <a:xfrm>
          <a:off x="0" y="1194276"/>
          <a:ext cx="6718851" cy="4478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C9B04-5DF1-4D01-997C-E58831C0B458}">
      <dsp:nvSpPr>
        <dsp:cNvPr id="0" name=""/>
        <dsp:cNvSpPr/>
      </dsp:nvSpPr>
      <dsp:spPr>
        <a:xfrm>
          <a:off x="126397" y="1231678"/>
          <a:ext cx="322236" cy="32223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3E3CB2-4F45-42C4-BDF2-F907BC2C1226}">
      <dsp:nvSpPr>
        <dsp:cNvPr id="0" name=""/>
        <dsp:cNvSpPr/>
      </dsp:nvSpPr>
      <dsp:spPr>
        <a:xfrm>
          <a:off x="667089" y="1119105"/>
          <a:ext cx="6042154" cy="585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06" tIns="62006" rIns="62006" bIns="6200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Gerentes</a:t>
          </a:r>
          <a:r>
            <a:rPr lang="pt-BR" sz="1200" b="1" kern="1200" dirty="0"/>
            <a:t> hospitalares: facilita a gestão    médica e assistencial</a:t>
          </a:r>
          <a:endParaRPr lang="en-US" sz="1200" b="1" kern="1200" dirty="0"/>
        </a:p>
      </dsp:txBody>
      <dsp:txXfrm>
        <a:off x="667089" y="1119105"/>
        <a:ext cx="6042154" cy="585884"/>
      </dsp:txXfrm>
    </dsp:sp>
    <dsp:sp modelId="{1423A034-1027-4168-8215-D6F95E3E7DFD}">
      <dsp:nvSpPr>
        <dsp:cNvPr id="0" name=""/>
        <dsp:cNvSpPr/>
      </dsp:nvSpPr>
      <dsp:spPr>
        <a:xfrm>
          <a:off x="0" y="1883522"/>
          <a:ext cx="6718851" cy="4981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98CE8-CAA7-432D-AED6-66480300F7D0}">
      <dsp:nvSpPr>
        <dsp:cNvPr id="0" name=""/>
        <dsp:cNvSpPr/>
      </dsp:nvSpPr>
      <dsp:spPr>
        <a:xfrm>
          <a:off x="100979" y="1867446"/>
          <a:ext cx="322236" cy="322236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73081F2-3D4E-45BC-9F91-83CB2E137778}">
      <dsp:nvSpPr>
        <dsp:cNvPr id="0" name=""/>
        <dsp:cNvSpPr/>
      </dsp:nvSpPr>
      <dsp:spPr>
        <a:xfrm>
          <a:off x="676696" y="1839654"/>
          <a:ext cx="6042154" cy="585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06" tIns="62006" rIns="62006" bIns="62006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População: </a:t>
          </a:r>
          <a:r>
            <a:rPr lang="pt-BR" sz="1400" b="1" kern="1200" dirty="0"/>
            <a:t>serviços</a:t>
          </a:r>
          <a:r>
            <a:rPr lang="pt-BR" sz="1200" b="1" kern="1200" dirty="0"/>
            <a:t> de saúde melhores a preços mais acessíveis</a:t>
          </a:r>
          <a:endParaRPr lang="en-US" sz="1200" b="1" kern="1200" dirty="0"/>
        </a:p>
      </dsp:txBody>
      <dsp:txXfrm>
        <a:off x="676696" y="1839654"/>
        <a:ext cx="6042154" cy="585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3EB5A-40F5-46FD-A5C7-47582BDA2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A4100B-3D35-44E4-9F99-95D91AA75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BBF88B-45CC-4481-A45C-EE9E8391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DB8203-9968-481B-BE71-DB76F0ED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F22229-7F3D-4310-9D94-F923432F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69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8EC31-B1E1-40E9-B6FF-BAC53364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4369BA8-35C8-475F-AC8E-624D0DCD3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4802F2-82A8-4B01-9E55-A4BE6C065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069A68-9AD8-49B6-88C7-1F2A2470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0B10ED-5C0E-4DBB-A9F4-50D9912F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66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FE7E0A-0750-4256-8AD4-EC3121C7D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4E881E-31B2-457E-AE5D-B955FF563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D82608-172D-4B0E-AFBD-DD99C5570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209A99-F4EA-4325-AC63-ED1868C0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5B5C8F-6B03-4105-B58B-272B5289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10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58D64-FD57-4B50-BAFB-C93DC689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517681-CEBF-438E-9FF1-C88D9E518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B3526A-EC5D-4638-A474-9FCB2C2E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BD96C7-6EF5-480F-B2CF-9FCF6913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EFC83-9CA7-4686-8E5B-72FB5A3F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46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8A6E2-A3EA-4A2B-991B-7A69B60D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CCCDAD-73C6-4281-BFD2-3161BD0C7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6D7DBF-E79A-40FB-A9DD-219B8145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90C91F-0615-4093-8A35-A313AA71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ECAB04-B0AD-437C-A376-92CAF9B9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81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665DA-2B06-4D29-99CA-97C02F10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75678D-38C2-4FE0-B3C6-8447D6572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4FD859-4C52-4CE1-841A-CD32E1355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2C50962-F214-47A0-AFA4-BC554C2C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B9310D-5EED-4581-9AC6-15D95F19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3DFE65-DBF6-4ADE-B325-4A3271EA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74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58515-F92B-476D-885D-A307F799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B1755C-7D7C-4ED7-B89C-BCD2B0E89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42A1049-B2D4-4F77-B562-623D820A0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1F56252-63DE-41EE-B761-FD3FA58C9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FFC614E-D5D4-42B0-9DA2-0280FA24A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0CBEB1C-5C3B-4489-B023-E0B906A1C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89A1630-74AB-435D-863A-88ABDA4E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1776ACA-5688-4A7E-86E2-80974322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32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6129C-2982-4CA3-A969-900C5E127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B1A8A89-D7CB-4E84-A87C-76931DA1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F2E3FA-BD84-469A-AC16-53658A1D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4EE6BE-5D53-43E0-8059-AE9DA1D2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4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0BB3EB-E52E-490D-98CB-2A763BB1F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24AA051-AABE-446D-BCB5-64B6B644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248142D-541F-40BB-A482-729B2872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04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E3A81-CDDD-4D61-A3A2-169492644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F1D3D6-131E-4EA6-9CFF-20CEDCED2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9C9C6D-8160-42E0-A23F-66B962069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B30A95-8E63-494E-AC8E-A2325BAC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B9EC0D-5D9B-4277-8E8A-9EA9CBBD8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C4B84A-71FF-4B6A-A2C4-9E164789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62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009CF-8613-4E02-AB5A-7C8311C44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499956-5D1E-4590-A717-F4FDCEB28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AB7A88-9E0E-4309-8FB3-B99898FE3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30E3F6-49C9-45CD-A397-C50E10849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AF4F38-AB50-4A29-8CC2-300A0E23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7E4F66-51DD-4AAC-85FE-E3B859DE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07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E8B5A39-6816-40DE-8C11-B94438353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8F7A59-BC05-4724-AE6E-478023027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8B29BB-9D56-447C-8568-3A41278C5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D87A2-F664-47E3-ACBE-05D0ADB3F7D5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27C1F3-83B4-42BC-B108-FC4DA1A02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BDC5BD-25FD-46D3-B4F5-4B3DC1274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5EA7-8B97-444F-8F0A-A5277C0805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9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C450C4FF-122D-4A04-A412-89366C064610}"/>
              </a:ext>
            </a:extLst>
          </p:cNvPr>
          <p:cNvSpPr txBox="1"/>
          <p:nvPr/>
        </p:nvSpPr>
        <p:spPr>
          <a:xfrm>
            <a:off x="1344681" y="1270212"/>
            <a:ext cx="8759687" cy="3791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Tipo de Trabalho</a:t>
            </a:r>
            <a:r>
              <a:rPr lang="pt-BR" sz="16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Trabalho Científico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Área:</a:t>
            </a:r>
            <a: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Clínica Médica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 de Apresentação:</a:t>
            </a:r>
            <a:r>
              <a:rPr lang="pt-BR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E-Pôster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Resumo: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b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MEDICINA PERIOPERATORIA: UMA NOVA ESPECIALIDADE MEDICA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Fundamentação/Introdução</a:t>
            </a:r>
            <a:b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medicina perioperatória é uma nova especialidade médica multidisciplinar que se propõe a realizar o acompanhamento de toda a jornada cirúrgica do paciente, desde o momento em que a cirurgia é indicada até a alta hospitalar.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5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0FD2800-4753-4A54-A0CF-378CB7F36CED}"/>
              </a:ext>
            </a:extLst>
          </p:cNvPr>
          <p:cNvSpPr txBox="1"/>
          <p:nvPr/>
        </p:nvSpPr>
        <p:spPr>
          <a:xfrm>
            <a:off x="2557668" y="362320"/>
            <a:ext cx="72754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VANTAGENS DO NOVO MODELO DE MEDICINA PERIOPERATÓRIA</a:t>
            </a:r>
            <a:endParaRPr lang="pt-BR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7EF9728D-B915-4C32-9A7E-4DC9BB956C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006770"/>
              </p:ext>
            </p:extLst>
          </p:nvPr>
        </p:nvGraphicFramePr>
        <p:xfrm>
          <a:off x="2736574" y="767692"/>
          <a:ext cx="6718851" cy="2785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61A03257-3E73-498C-97CE-DCA803D78F28}"/>
              </a:ext>
            </a:extLst>
          </p:cNvPr>
          <p:cNvSpPr/>
          <p:nvPr/>
        </p:nvSpPr>
        <p:spPr>
          <a:xfrm>
            <a:off x="4132052" y="3981897"/>
            <a:ext cx="770890" cy="20897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7DB91D67-1F28-4795-AFE3-43BA1E298413}"/>
              </a:ext>
            </a:extLst>
          </p:cNvPr>
          <p:cNvSpPr/>
          <p:nvPr/>
        </p:nvSpPr>
        <p:spPr>
          <a:xfrm>
            <a:off x="5727423" y="3954326"/>
            <a:ext cx="718820" cy="20905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D552E7E-C65F-47AF-A28D-89C8C22D3513}"/>
              </a:ext>
            </a:extLst>
          </p:cNvPr>
          <p:cNvSpPr/>
          <p:nvPr/>
        </p:nvSpPr>
        <p:spPr>
          <a:xfrm>
            <a:off x="7205212" y="3990691"/>
            <a:ext cx="750570" cy="20542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/>
          </a:p>
        </p:txBody>
      </p:sp>
      <p:sp>
        <p:nvSpPr>
          <p:cNvPr id="10" name="Seta: para a Direita 1">
            <a:extLst>
              <a:ext uri="{FF2B5EF4-FFF2-40B4-BE49-F238E27FC236}">
                <a16:creationId xmlns:a16="http://schemas.microsoft.com/office/drawing/2014/main" id="{9C9EE387-85CF-424D-A9DE-1EEE7680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6" y="4734689"/>
            <a:ext cx="5038725" cy="508000"/>
          </a:xfrm>
          <a:prstGeom prst="rightArrow">
            <a:avLst>
              <a:gd name="adj1" fmla="val 61611"/>
              <a:gd name="adj2" fmla="val 49915"/>
            </a:avLst>
          </a:prstGeom>
          <a:solidFill>
            <a:srgbClr val="FF000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1" i="0" u="none" strike="noStrike" cap="none" normalizeH="0" baseline="0" dirty="0">
                <a:ln>
                  <a:noFill/>
                </a:ln>
                <a:solidFill>
                  <a:srgbClr val="D5DCE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ACOMPANHAMENTO MULTIDISCIPLINAR EM TODO PERÍODO PERIOPERATÓRIO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aixa de Texto 2">
            <a:extLst>
              <a:ext uri="{FF2B5EF4-FFF2-40B4-BE49-F238E27FC236}">
                <a16:creationId xmlns:a16="http://schemas.microsoft.com/office/drawing/2014/main" id="{99235D95-007D-4FD4-96A7-58BAF73B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508" y="6173984"/>
            <a:ext cx="4184650" cy="327025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 OPERATÓRIO                INTRA OPERATÓRIO         PÓS OPERATÓRIO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E011046-EAD5-4FBC-8004-748AA0DF3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747" y="31540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2FE9A7D-32F2-4B59-A53A-366F3E1848E8}"/>
              </a:ext>
            </a:extLst>
          </p:cNvPr>
          <p:cNvSpPr txBox="1"/>
          <p:nvPr/>
        </p:nvSpPr>
        <p:spPr>
          <a:xfrm>
            <a:off x="4944192" y="3434062"/>
            <a:ext cx="2285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MODELO PROPOSTO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31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F3C47BD-88F6-4D58-919D-9E81BA509AD5}"/>
              </a:ext>
            </a:extLst>
          </p:cNvPr>
          <p:cNvSpPr txBox="1"/>
          <p:nvPr/>
        </p:nvSpPr>
        <p:spPr>
          <a:xfrm>
            <a:off x="514350" y="277897"/>
            <a:ext cx="9744075" cy="6048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b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Documentar os fundamentos para o surgimento de uma nova especialização no  campo da clínica médica</a:t>
            </a:r>
            <a:r>
              <a:rPr lang="pt-BR" sz="12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Delineamento e Métodos</a:t>
            </a:r>
            <a:br>
              <a:rPr lang="pt-BR" sz="12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Busca em literatura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br>
              <a:rPr lang="pt-BR" sz="12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2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AUTOR APRESENTA OS FUNDAMENTOS PARA A MEDICINA PERIOPERATÓRIA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Conclusões/Considerações finais</a:t>
            </a:r>
            <a:br>
              <a:rPr lang="pt-BR" sz="12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MEDICINA PERIOPERATORIA É UMA NOVA ESPECIALIZAÇÃO NO CAMPO DA CLÍNICA MEDICA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Karakoc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D.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Surgery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elderly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Int.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Surg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2016;101(3-4):161-166</a:t>
            </a: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Perioperative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Surgical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Home as a Future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Perioperative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Practice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Model Anestesia-analgesia.org May 2014 – Volume 118 –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Number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</a:t>
            </a: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Gráfico de anestesias </a:t>
            </a: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Enhanced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Recovery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After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Surgery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A complete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optimize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outcomes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pt-BR" sz="12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Ljungqvist</a:t>
            </a:r>
            <a:r>
              <a:rPr lang="pt-BR" sz="12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2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Olle</a:t>
            </a:r>
            <a:r>
              <a:rPr lang="pt-BR" sz="12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pt-BR" sz="12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Francis</a:t>
            </a:r>
            <a:r>
              <a:rPr lang="pt-BR" sz="12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Nader, </a:t>
            </a:r>
            <a:r>
              <a:rPr lang="pt-BR" sz="12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Urman</a:t>
            </a:r>
            <a:r>
              <a:rPr lang="pt-BR" sz="12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Richard D – 2020</a:t>
            </a: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Vetter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TR,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Goeddel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LA,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Bordreaux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AM, Hun TR, Jones KA,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Pittre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J-F. The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perioperative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surgical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home: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it make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case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everyone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wins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 Vol. 13, BMC </a:t>
            </a:r>
            <a:r>
              <a:rPr lang="pt-BR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anesthesiology</a:t>
            </a:r>
            <a:r>
              <a:rPr lang="pt-BR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2013.p.6</a:t>
            </a:r>
            <a:endParaRPr lang="pt-BR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Palavras Chave: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PERIOPERATORIA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Autorizo a entidade promotora a publicar meu resumo em mídia impressa e eletrônica: Sim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solidFill>
                  <a:srgbClr val="222222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trabalho já foi publicado anteriormente: Não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27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331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 Sergio Martins</dc:creator>
  <cp:lastModifiedBy>Marco Sergio Martins</cp:lastModifiedBy>
  <cp:revision>1</cp:revision>
  <dcterms:created xsi:type="dcterms:W3CDTF">2021-10-04T21:51:19Z</dcterms:created>
  <dcterms:modified xsi:type="dcterms:W3CDTF">2021-10-05T13:14:07Z</dcterms:modified>
</cp:coreProperties>
</file>