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0" autoAdjust="0"/>
    <p:restoredTop sz="94660"/>
  </p:normalViewPr>
  <p:slideViewPr>
    <p:cSldViewPr snapToGrid="0">
      <p:cViewPr varScale="1">
        <p:scale>
          <a:sx n="56" d="100"/>
          <a:sy n="56" d="100"/>
        </p:scale>
        <p:origin x="18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228477" y="2147669"/>
            <a:ext cx="250758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Introdução/Fundamentos</a:t>
            </a:r>
          </a:p>
        </p:txBody>
      </p:sp>
      <p:sp>
        <p:nvSpPr>
          <p:cNvPr id="22" name="Google Shape;56;p13"/>
          <p:cNvSpPr txBox="1"/>
          <p:nvPr/>
        </p:nvSpPr>
        <p:spPr>
          <a:xfrm>
            <a:off x="972653" y="1608622"/>
            <a:ext cx="4912694" cy="675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800">
                <a:latin typeface="Open Sans"/>
                <a:ea typeface="Open Sans"/>
                <a:cs typeface="Open Sans"/>
                <a:sym typeface="Open Sans"/>
              </a:rPr>
              <a:t>Joás Cavalcante Estumano¹; Adonias Brito dos Santos Júnior¹; Kalysta de Oliveira Resende Borges¹; Ian Lucas Oliveira da Costa¹; Vivian Silva da Costa²</a:t>
            </a:r>
            <a:br>
              <a:rPr lang="pt-BR" sz="800">
                <a:latin typeface="Open Sans"/>
                <a:ea typeface="Open Sans"/>
                <a:cs typeface="Open Sans"/>
                <a:sym typeface="Open Sans"/>
              </a:rPr>
            </a:br>
            <a:r>
              <a:rPr lang="pt-BR" sz="800">
                <a:latin typeface="Open Sans"/>
                <a:ea typeface="Open Sans"/>
                <a:cs typeface="Open Sans"/>
                <a:sym typeface="Open Sans"/>
              </a:rPr>
              <a:t>1. Universidade do Estado do Pará; </a:t>
            </a:r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2</a:t>
            </a:r>
            <a:r>
              <a:rPr lang="pt-BR" sz="800">
                <a:latin typeface="Open Sans"/>
                <a:ea typeface="Open Sans"/>
                <a:cs typeface="Open Sans"/>
                <a:sym typeface="Open Sans"/>
              </a:rPr>
              <a:t>. Hospital Regional do Baixo Amazonas Dr. Waldemar Penna</a:t>
            </a:r>
            <a:endParaRPr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540496" y="1067449"/>
            <a:ext cx="5660464" cy="6750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pt-BR" sz="1600" b="1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Hemoglobina Variante D-Punjab Associada a Traço Alfatalassêmico: Relato de Caso em Uma Menina de 8 Anos</a:t>
            </a:r>
            <a:endParaRPr lang="pt-BR" sz="16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279704" y="5101941"/>
            <a:ext cx="30578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1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Relatar uma paciente de 8 anos com Hb D associada a traço alfatalassêmico. </a:t>
            </a:r>
          </a:p>
          <a:p>
            <a:pPr lvl="0" algn="just"/>
            <a:endParaRPr lang="pt-BR"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2" name="Google Shape;55;p13"/>
          <p:cNvSpPr txBox="1"/>
          <p:nvPr/>
        </p:nvSpPr>
        <p:spPr>
          <a:xfrm>
            <a:off x="354702" y="4617488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86348" y="2652146"/>
            <a:ext cx="308438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10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 hemoglobinopatia D (Hb D) pode ser observada tanto em heterozigose como em homozigose e sua principal forma, hemoglobina variante D-Punjab, resulta da transversão GAA®CAA no códon 121 (éxon 3) do gene da globina beta, substituindo ácido glutâmico por glutamina durante o processo de tradução. Os pacientes portadores da doença são assintomáticos, mas podem apresentar anemia hemolítica ou esplenomegalia quando há combinação à Hb S da anemia falciforme ou às talassemias alfa e beta.</a:t>
            </a:r>
          </a:p>
          <a:p>
            <a:pPr lvl="0" algn="just"/>
            <a:endParaRPr lang="pt-BR"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4" name="Google Shape;55;p13"/>
          <p:cNvSpPr txBox="1"/>
          <p:nvPr/>
        </p:nvSpPr>
        <p:spPr>
          <a:xfrm>
            <a:off x="286348" y="5655939"/>
            <a:ext cx="1732559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Descrição do Caso</a:t>
            </a:r>
            <a:endParaRPr lang="pt-BR" sz="1400" b="1" dirty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5" name="CaixaDeTexto 34"/>
          <p:cNvSpPr txBox="1"/>
          <p:nvPr/>
        </p:nvSpPr>
        <p:spPr>
          <a:xfrm>
            <a:off x="3561561" y="2285336"/>
            <a:ext cx="311073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10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Atualmente em bom estado geral e sem febre, vômitos ou diarreia. Nega sinais e sintomas sistêmicos. Exames laboratoriais (26/05/2021): ferro 38mcg/dL, creatinina 0,5mg/dL, TGO 26U/L, TGP 9U/L, colesterol 182mg/dL, triglicerídeos 65mg/dL, glicose 77mg/dL, leucócitos 9400/μL, hemoglobina 13,3g/dL e plaquetas 213.000/μL. Exames laboratoriais (07/06/2021): ferro 77mcg/dL, creatinina 0,5mg/dL, bilirrubina total 0,3mg/dL, TGO 27U/L, TGP 15U/L, colesterol 149mg/dL, triglicerídeos 69mg/dL, glicose 80mg/dL,  ferritina 34,8 mcg/L, leucócitos 5900/μL (neutrófilos 1853), hemoglobina 13,3g/dL e plaquetas 245.000/μL. À EPS, apresenta hemoglobina variante D-Punjab com A1= 65,7% e D= 32%, constituindo um diagnóstico de Hb D associada a traço alfatalassêmico. É prescrito ácido fólico duas vezes por semana com seguimento ativo para retorno ao ambulatório em 3 meses.</a:t>
            </a:r>
          </a:p>
          <a:p>
            <a:pPr lvl="0" algn="just"/>
            <a:endParaRPr lang="pt-BR"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49603" y="6259120"/>
            <a:ext cx="311809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1000">
                <a:effectLst/>
                <a:latin typeface="Open Sans"/>
                <a:ea typeface="Open Sans"/>
                <a:cs typeface="Open Sans"/>
                <a:sym typeface="Open Sans"/>
              </a:rPr>
              <a:t>P</a:t>
            </a:r>
            <a:r>
              <a:rPr lang="pt-BR" sz="10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aciente feminino, 8 anos, residente do município de Santarém, interior do Estado do Pará. É trazida pela mãe ao ambulatório de hematologia com resultado de eletroforese das proteínas sanguíneas (EPS) e novos exames laboratoriais solicitados após diagnóstico anterior de anemia hiperproliferativa. </a:t>
            </a:r>
            <a:endParaRPr lang="pt-BR"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527887" y="6189302"/>
            <a:ext cx="317807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00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Chama-se, portanto, atenção para a acurácia diagnóstica médica no diagnóstico das hemoglobinopatias mais raras, pois anemia hemolítica e esplenomegalia podem abruptamente ocorrer nesses casos.</a:t>
            </a:r>
          </a:p>
          <a:p>
            <a:pPr lvl="0" algn="just"/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55;p13"/>
          <p:cNvSpPr txBox="1"/>
          <p:nvPr/>
        </p:nvSpPr>
        <p:spPr>
          <a:xfrm>
            <a:off x="3430502" y="5600742"/>
            <a:ext cx="2943063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       Conclusão</a:t>
            </a:r>
            <a:endParaRPr lang="pt-BR" sz="1400" b="1" dirty="0">
              <a:solidFill>
                <a:srgbClr val="07477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43" name="Retângulo 42"/>
          <p:cNvSpPr/>
          <p:nvPr/>
        </p:nvSpPr>
        <p:spPr>
          <a:xfrm flipV="1">
            <a:off x="421505" y="2567901"/>
            <a:ext cx="2316165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354702" y="5020902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492723" y="6021816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286348" y="6092951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Shape 97"/>
          <p:cNvSpPr txBox="1"/>
          <p:nvPr/>
        </p:nvSpPr>
        <p:spPr>
          <a:xfrm>
            <a:off x="3533086" y="7599517"/>
            <a:ext cx="3172879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Clr>
                <a:schemeClr val="dk1"/>
              </a:buClr>
              <a:buSzPts val="4500"/>
            </a:pPr>
            <a:r>
              <a:rPr lang="pt-BR" sz="800" b="0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 FONSECA, Silvana Fahel; DE ALMEIDA PICANÇO, Marilúcia Rocha. Prevalência de hemoglobinopatias entre adolescentes do sexo masculino em Salvador-BA. </a:t>
            </a:r>
            <a:r>
              <a:rPr lang="pt-BR" sz="800" b="1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Adolescencia e Saude</a:t>
            </a:r>
            <a:r>
              <a:rPr lang="pt-BR" sz="800" b="0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v. 11, n. 1, p. 39-43, 2014.</a:t>
            </a:r>
          </a:p>
          <a:p>
            <a:pPr algn="just">
              <a:buClr>
                <a:schemeClr val="dk1"/>
              </a:buClr>
              <a:buSzPts val="4500"/>
            </a:pPr>
            <a:r>
              <a:rPr lang="pt-BR" sz="800" b="0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REIS, Flávia Mylla de Sousa et al. Incidência de hemoglobinas variantes em neonatos assistidos por um laboratório de saúde pública. </a:t>
            </a:r>
            <a:r>
              <a:rPr lang="pt-BR" sz="800" b="1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Einstein (São Paulo)</a:t>
            </a:r>
            <a:r>
              <a:rPr lang="pt-BR" sz="800" b="0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v. 16, 2018.</a:t>
            </a:r>
          </a:p>
          <a:p>
            <a:pPr algn="just">
              <a:buClr>
                <a:schemeClr val="dk1"/>
              </a:buClr>
              <a:buSzPts val="4500"/>
            </a:pPr>
            <a:r>
              <a:rPr lang="pt-BR" sz="800" b="0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BATISTA, Gabriela Silva et al. Hemoglobinopatias: investigação em sangue periférico de acadêmicos de uma universidade de Alfenas-MG. </a:t>
            </a:r>
            <a:r>
              <a:rPr lang="pt-BR" sz="800" b="1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Revista de Medicina</a:t>
            </a:r>
            <a:r>
              <a:rPr lang="pt-BR" sz="800" b="0" i="0">
                <a:solidFill>
                  <a:srgbClr val="22222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v. 99, n. 3, p. 246-250, 2020.</a:t>
            </a:r>
            <a:endParaRPr lang="pt-BR" sz="800" dirty="0">
              <a:solidFill>
                <a:schemeClr val="dk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r>
              <a:rPr lang="pt-BR" sz="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Apoio financeiro</a:t>
            </a:r>
            <a:r>
              <a:rPr lang="pt-BR" sz="800"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 -</a:t>
            </a:r>
            <a:endParaRPr lang="pt-BR" sz="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Google Shape;55;p13"/>
          <p:cNvSpPr txBox="1"/>
          <p:nvPr/>
        </p:nvSpPr>
        <p:spPr>
          <a:xfrm>
            <a:off x="3561561" y="7077152"/>
            <a:ext cx="2416862" cy="3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3555661" y="7466233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1221" y="8048767"/>
            <a:ext cx="4289156" cy="100390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64" y="-14452"/>
            <a:ext cx="4949284" cy="1001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495</Words>
  <Application>Microsoft Office PowerPoint</Application>
  <PresentationFormat>Apresentação na tela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Usuário desconhecido</cp:lastModifiedBy>
  <cp:revision>12</cp:revision>
  <dcterms:created xsi:type="dcterms:W3CDTF">2019-11-28T18:07:22Z</dcterms:created>
  <dcterms:modified xsi:type="dcterms:W3CDTF">2021-10-06T15:10:08Z</dcterms:modified>
</cp:coreProperties>
</file>