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933" autoAdjust="0"/>
    <p:restoredTop sz="94660"/>
  </p:normalViewPr>
  <p:slideViewPr>
    <p:cSldViewPr snapToGrid="0">
      <p:cViewPr>
        <p:scale>
          <a:sx n="200" d="100"/>
          <a:sy n="200" d="100"/>
        </p:scale>
        <p:origin x="1254" y="-3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29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05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58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00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30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11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36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67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6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45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73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3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ovanna.garcia.oliveira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Código QR&#10;&#10;Descrição gerada automaticamente">
            <a:extLst>
              <a:ext uri="{FF2B5EF4-FFF2-40B4-BE49-F238E27FC236}">
                <a16:creationId xmlns:a16="http://schemas.microsoft.com/office/drawing/2014/main" id="{CEA0516D-8F87-4F35-9187-01D5E98D62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118" y="4498858"/>
            <a:ext cx="1137367" cy="1137367"/>
          </a:xfrm>
          <a:prstGeom prst="rect">
            <a:avLst/>
          </a:prstGeom>
        </p:spPr>
      </p:pic>
      <p:sp>
        <p:nvSpPr>
          <p:cNvPr id="21" name="Google Shape;55;p13"/>
          <p:cNvSpPr txBox="1"/>
          <p:nvPr/>
        </p:nvSpPr>
        <p:spPr>
          <a:xfrm>
            <a:off x="235274" y="2377485"/>
            <a:ext cx="3117526" cy="274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Introdução/Fundamentos</a:t>
            </a:r>
          </a:p>
        </p:txBody>
      </p:sp>
      <p:sp>
        <p:nvSpPr>
          <p:cNvPr id="22" name="Google Shape;56;p13"/>
          <p:cNvSpPr txBox="1"/>
          <p:nvPr/>
        </p:nvSpPr>
        <p:spPr>
          <a:xfrm>
            <a:off x="731580" y="1365768"/>
            <a:ext cx="5603011" cy="612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u="sng" dirty="0">
                <a:latin typeface="Open Sans"/>
                <a:ea typeface="Open Sans"/>
                <a:cs typeface="Open Sans"/>
                <a:sym typeface="Open Sans"/>
              </a:rPr>
              <a:t>Giovanna Garcia de Oliveira¹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; Ana </a:t>
            </a:r>
            <a:r>
              <a:rPr lang="pt-BR" sz="1000" dirty="0" err="1">
                <a:latin typeface="Open Sans"/>
                <a:ea typeface="Open Sans"/>
                <a:cs typeface="Open Sans"/>
                <a:sym typeface="Open Sans"/>
              </a:rPr>
              <a:t>Luisa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 Monteiro dos Santos Martins²; José Rodrigues do Carmo Neto³; Érica Alves Severino</a:t>
            </a:r>
            <a:r>
              <a:rPr lang="pt-BR" sz="1000" kern="1200" baseline="30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</a:rPr>
              <a:t>4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; Verônica Aparecida Ferreira².</a:t>
            </a:r>
            <a:br>
              <a:rPr lang="pt-BR" sz="1000" dirty="0">
                <a:latin typeface="Open Sans"/>
                <a:ea typeface="Open Sans"/>
                <a:cs typeface="Open Sans"/>
                <a:sym typeface="Open Sans"/>
              </a:rPr>
            </a:b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1. Pontifícia Universidade Católica de Goiás, Goiânia, GO, Brasil; 2. Instituto de Ciências Biológicas e Naturais da Universidade Federal do Triângulo Mineiro, Uberaba, MG, Brasil; 3. Instituto de Patologia Tropical e Saúde Pública da Universidade Federal de Goiás, Goiânia, GO, Brasil; 4. Faculdade Morgana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Potrich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Mineiros, GO, Brasil.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( 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  <a:hlinkClick r:id="rId3"/>
              </a:rPr>
              <a:t>giovanna.garcia.oliveira@gmail.com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)</a:t>
            </a:r>
            <a:endParaRPr lang="pt-BR" sz="1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" name="Google Shape;55;p13"/>
          <p:cNvSpPr txBox="1"/>
          <p:nvPr/>
        </p:nvSpPr>
        <p:spPr>
          <a:xfrm>
            <a:off x="228477" y="1055869"/>
            <a:ext cx="6397842" cy="31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ERFIL EPIDEMIOLÓGICO DE PACIENTES COM DIABETES MELLITUS NO ESTADO DE MINAS GERAIS, BRASIL (2002 – 2013)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228477" y="5203499"/>
            <a:ext cx="3124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Diante da prevalência da DM no Brasil e no mundo, o objetivo desse trabalho é caracterizar o perfil epidemiológico, fatores de risco e as principais complicações geradas em pacientes de Minas Gerais.</a:t>
            </a:r>
          </a:p>
        </p:txBody>
      </p:sp>
      <p:sp>
        <p:nvSpPr>
          <p:cNvPr id="32" name="Google Shape;55;p13"/>
          <p:cNvSpPr txBox="1"/>
          <p:nvPr/>
        </p:nvSpPr>
        <p:spPr>
          <a:xfrm>
            <a:off x="235274" y="4797435"/>
            <a:ext cx="3118093" cy="216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Objetivos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235274" y="2764719"/>
            <a:ext cx="311809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Nos últimos 20 anos, o número de pessoas com Diabetes mellitus (DM) triplicou mundialmente. Em 2019, a Federação Internacional de Diabetes relatou que 463 milhões de adultos na faixa etária de 20 a 79 anos eram acometidos por essa condição, sendo 16,8 milhões no Brasil. Estima-se que o número de diabéticos no mundo chegue a 700 milhões em 2045, e o Brasil atinja a marca de 26 milhões de pessoas com essa patologia (SAEEDI et al., 2019). Os dois principais tipos de diabetes mellitus são o tipo 1 (DM1) e o tipo 2 (DM2), dos quais o tipo 2 representa mais de 85% da prevalência total da doença (FOROUHI; WAREHAM, 2018). Embora ocorreram avanços consideráveis no tratamento do DM, o fato da elevação crônica da glicemia nos diabéticos e fatores de risco como hipertensão arterial, obesidade e sedentarismo levam a algumas complicações microvasculares 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macrovasculares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(DIAIR et al., 2008). </a:t>
            </a:r>
          </a:p>
        </p:txBody>
      </p:sp>
      <p:sp>
        <p:nvSpPr>
          <p:cNvPr id="34" name="Google Shape;55;p13"/>
          <p:cNvSpPr txBox="1"/>
          <p:nvPr/>
        </p:nvSpPr>
        <p:spPr>
          <a:xfrm>
            <a:off x="235273" y="5840191"/>
            <a:ext cx="3111297" cy="241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Métodos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3649644" y="2812401"/>
            <a:ext cx="29730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De acordo com os dados disponíveis no DATASUS (HIPERDIA), 2002 foi o ano com maior número de notificações tanto para DM1 quanto para DM2 (16,61 e 18,35%, respectivamente) (tabela 1). Foi possível observar que para DM1, a maior porcentagem de notificações foi feita até os 14 anos de idade, com 11,74%. Para DM2, a faixa etária mais notificada com casos desse tipo de diabetes foi entre 50 e 54 anos, com 14,80% (tabela 2 e 3). Para os fatores de risco listados no DATASUS, o sedentarismo foi o mais notificado, tanto para DM1 (31,85%) quanto para DM2 (41,19%) (tabela 4). Em relação às complicações, para DM1, doença renal compreendeu a complicação mais notificada, com 5,87% e para DM2 o mesmo padrão foi observado com valor de 5,75% (tabela 5).</a:t>
            </a:r>
          </a:p>
        </p:txBody>
      </p:sp>
      <p:sp>
        <p:nvSpPr>
          <p:cNvPr id="36" name="Google Shape;55;p13"/>
          <p:cNvSpPr txBox="1"/>
          <p:nvPr/>
        </p:nvSpPr>
        <p:spPr>
          <a:xfrm>
            <a:off x="3649644" y="2377485"/>
            <a:ext cx="2973082" cy="274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Resultados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222249" y="6220511"/>
            <a:ext cx="31178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Trata-se de um estudo epidemiológico descritivo e retrospectivo baseado em dados secundários obtidos a partir da plataforma do DATASUS. Os dados foram coletados entre janeiro de 2002 e março de 2013 para o estado de Minas Gerais, conforme a disponibilidade no HIPERDIA. As variáveis obtidas foram número de notificações para DM1 e DM2 durante os anos citados, faixa etária, sexo, fatores de risco e complicações. Os dados foram demonstrados em número absoluto e frequência.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3475306" y="6198026"/>
            <a:ext cx="31780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Ao analisar esse estudo, é possível relatar que o sedentarismo é um dos fatores de risco mais importantes tanto para DM1 quanto para DM2. Além disso, doença renal segue como complicação mais presente em ambos os tipos de DM. Esses pontos sugerem a importância de um acompanhamento integrado e multidisciplinar dos pacientes. A atualização dos dados na plataforma também é sugerida, já que estão disponíveis apenas as notificações de 2002 até 2013, impossibilitando a realização de estudos epidemiológicos mais recentes.</a:t>
            </a:r>
          </a:p>
        </p:txBody>
      </p:sp>
      <p:sp>
        <p:nvSpPr>
          <p:cNvPr id="39" name="Google Shape;55;p13"/>
          <p:cNvSpPr txBox="1"/>
          <p:nvPr/>
        </p:nvSpPr>
        <p:spPr>
          <a:xfrm>
            <a:off x="3511431" y="5841808"/>
            <a:ext cx="3111670" cy="218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Conclusões/Considerações Finais</a:t>
            </a:r>
          </a:p>
        </p:txBody>
      </p:sp>
      <p:sp>
        <p:nvSpPr>
          <p:cNvPr id="43" name="Retângulo 42"/>
          <p:cNvSpPr/>
          <p:nvPr/>
        </p:nvSpPr>
        <p:spPr>
          <a:xfrm>
            <a:off x="235274" y="2693388"/>
            <a:ext cx="3116921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/>
          <p:cNvSpPr/>
          <p:nvPr/>
        </p:nvSpPr>
        <p:spPr>
          <a:xfrm>
            <a:off x="228477" y="5083494"/>
            <a:ext cx="311809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 flipV="1">
            <a:off x="3517855" y="6078508"/>
            <a:ext cx="3117895" cy="558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Retângulo 47"/>
          <p:cNvSpPr/>
          <p:nvPr/>
        </p:nvSpPr>
        <p:spPr>
          <a:xfrm>
            <a:off x="3649644" y="2701373"/>
            <a:ext cx="2973082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228477" y="6093774"/>
            <a:ext cx="311167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Shape 97"/>
          <p:cNvSpPr txBox="1"/>
          <p:nvPr/>
        </p:nvSpPr>
        <p:spPr>
          <a:xfrm>
            <a:off x="233511" y="8027852"/>
            <a:ext cx="6387774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buClr>
                <a:schemeClr val="dk1"/>
              </a:buClr>
              <a:buSzPts val="4500"/>
            </a:pPr>
            <a:r>
              <a:rPr lang="pt-BR" sz="800" dirty="0"/>
              <a:t>FOROUHI, </a:t>
            </a:r>
            <a:r>
              <a:rPr lang="pt-BR" sz="800" dirty="0" err="1"/>
              <a:t>Nita</a:t>
            </a:r>
            <a:r>
              <a:rPr lang="pt-BR" sz="800" dirty="0"/>
              <a:t> Gandhi; WAREHAM, Nicholas J. ( a </a:t>
            </a:r>
            <a:r>
              <a:rPr lang="pt-BR" sz="800" dirty="0" err="1"/>
              <a:t>Uk</a:t>
            </a:r>
            <a:r>
              <a:rPr lang="pt-BR" sz="800" dirty="0"/>
              <a:t> E .). Medicine, v. 42, n. 12, p. 1–11, 2018. Disponível em: &lt;http://dx.doi.org/10.1016/j.mpmed.2014.09.007&gt;.</a:t>
            </a:r>
          </a:p>
          <a:p>
            <a:pPr algn="just">
              <a:buClr>
                <a:schemeClr val="dk1"/>
              </a:buClr>
              <a:buSzPts val="4500"/>
            </a:pPr>
            <a:r>
              <a:rPr lang="pt-BR" sz="800" dirty="0"/>
              <a:t>KAHN, S. E. et al. </a:t>
            </a:r>
            <a:r>
              <a:rPr lang="pt-BR" sz="800" dirty="0" err="1"/>
              <a:t>Quantification</a:t>
            </a:r>
            <a:r>
              <a:rPr lang="pt-BR" sz="800" dirty="0"/>
              <a:t> </a:t>
            </a:r>
            <a:r>
              <a:rPr lang="pt-BR" sz="800" dirty="0" err="1"/>
              <a:t>of</a:t>
            </a:r>
            <a:r>
              <a:rPr lang="pt-BR" sz="800" dirty="0"/>
              <a:t> </a:t>
            </a:r>
            <a:r>
              <a:rPr lang="pt-BR" sz="800" dirty="0" err="1"/>
              <a:t>the</a:t>
            </a:r>
            <a:r>
              <a:rPr lang="pt-BR" sz="800" dirty="0"/>
              <a:t> </a:t>
            </a:r>
            <a:r>
              <a:rPr lang="pt-BR" sz="800" dirty="0" err="1"/>
              <a:t>Relationship</a:t>
            </a:r>
            <a:r>
              <a:rPr lang="pt-BR" sz="800" dirty="0"/>
              <a:t> </a:t>
            </a:r>
            <a:r>
              <a:rPr lang="pt-BR" sz="800" dirty="0" err="1"/>
              <a:t>Between</a:t>
            </a:r>
            <a:r>
              <a:rPr lang="pt-BR" sz="800" dirty="0"/>
              <a:t> </a:t>
            </a:r>
            <a:r>
              <a:rPr lang="pt-BR" sz="800" dirty="0" err="1"/>
              <a:t>Insulin</a:t>
            </a:r>
            <a:r>
              <a:rPr lang="pt-BR" sz="800" dirty="0"/>
              <a:t> </a:t>
            </a:r>
            <a:r>
              <a:rPr lang="pt-BR" sz="800" dirty="0" err="1"/>
              <a:t>Sensitivity</a:t>
            </a:r>
            <a:r>
              <a:rPr lang="pt-BR" sz="800" dirty="0"/>
              <a:t> </a:t>
            </a:r>
            <a:r>
              <a:rPr lang="pt-BR" sz="800" dirty="0" err="1"/>
              <a:t>and</a:t>
            </a:r>
            <a:r>
              <a:rPr lang="pt-BR" sz="800" dirty="0"/>
              <a:t>  -</a:t>
            </a:r>
            <a:r>
              <a:rPr lang="pt-BR" sz="800" dirty="0" err="1"/>
              <a:t>Cell</a:t>
            </a:r>
            <a:r>
              <a:rPr lang="pt-BR" sz="800" dirty="0"/>
              <a:t> </a:t>
            </a:r>
            <a:r>
              <a:rPr lang="pt-BR" sz="800" dirty="0" err="1"/>
              <a:t>Function</a:t>
            </a:r>
            <a:r>
              <a:rPr lang="pt-BR" sz="800" dirty="0"/>
              <a:t> in </a:t>
            </a:r>
            <a:r>
              <a:rPr lang="pt-BR" sz="800" dirty="0" err="1"/>
              <a:t>Human</a:t>
            </a:r>
            <a:r>
              <a:rPr lang="pt-BR" sz="800" dirty="0"/>
              <a:t> </a:t>
            </a:r>
            <a:r>
              <a:rPr lang="pt-BR" sz="800" dirty="0" err="1"/>
              <a:t>Subjects</a:t>
            </a:r>
            <a:r>
              <a:rPr lang="pt-BR" sz="800" dirty="0"/>
              <a:t>: </a:t>
            </a:r>
            <a:r>
              <a:rPr lang="pt-BR" sz="800" dirty="0" err="1"/>
              <a:t>Evidence</a:t>
            </a:r>
            <a:r>
              <a:rPr lang="pt-BR" sz="800" dirty="0"/>
              <a:t> for a </a:t>
            </a:r>
            <a:r>
              <a:rPr lang="pt-BR" sz="800" dirty="0" err="1"/>
              <a:t>Hyperbolic</a:t>
            </a:r>
            <a:r>
              <a:rPr lang="pt-BR" sz="800" dirty="0"/>
              <a:t> </a:t>
            </a:r>
            <a:r>
              <a:rPr lang="pt-BR" sz="800" dirty="0" err="1"/>
              <a:t>Function</a:t>
            </a:r>
            <a:r>
              <a:rPr lang="pt-BR" sz="800" dirty="0"/>
              <a:t>. Diabetes, v. 42, n. 11, p. 1663–1672, 1 nov. 1993. Disponível em: &lt;https://pubmed.ncbi.nlm.nih.gov/8405710/&gt;. </a:t>
            </a:r>
          </a:p>
          <a:p>
            <a:pPr algn="just">
              <a:buClr>
                <a:schemeClr val="dk1"/>
              </a:buClr>
              <a:buSzPts val="4500"/>
            </a:pPr>
            <a:r>
              <a:rPr lang="pt-BR" sz="800" dirty="0"/>
              <a:t>SAEEDI, </a:t>
            </a:r>
            <a:r>
              <a:rPr lang="pt-BR" sz="800" dirty="0" err="1"/>
              <a:t>Pouya</a:t>
            </a:r>
            <a:r>
              <a:rPr lang="pt-BR" sz="800" dirty="0"/>
              <a:t> et al. Global </a:t>
            </a:r>
            <a:r>
              <a:rPr lang="pt-BR" sz="800" dirty="0" err="1"/>
              <a:t>and</a:t>
            </a:r>
            <a:r>
              <a:rPr lang="pt-BR" sz="800" dirty="0"/>
              <a:t> regional diabetes </a:t>
            </a:r>
            <a:r>
              <a:rPr lang="pt-BR" sz="800" dirty="0" err="1"/>
              <a:t>prevalence</a:t>
            </a:r>
            <a:r>
              <a:rPr lang="pt-BR" sz="800" dirty="0"/>
              <a:t> </a:t>
            </a:r>
            <a:r>
              <a:rPr lang="pt-BR" sz="800" dirty="0" err="1"/>
              <a:t>estimates</a:t>
            </a:r>
            <a:r>
              <a:rPr lang="pt-BR" sz="800" dirty="0"/>
              <a:t> for 2019 </a:t>
            </a:r>
            <a:r>
              <a:rPr lang="pt-BR" sz="800" dirty="0" err="1"/>
              <a:t>and</a:t>
            </a:r>
            <a:r>
              <a:rPr lang="pt-BR" sz="800" dirty="0"/>
              <a:t> </a:t>
            </a:r>
            <a:r>
              <a:rPr lang="pt-BR" sz="800" dirty="0" err="1"/>
              <a:t>projections</a:t>
            </a:r>
            <a:r>
              <a:rPr lang="pt-BR" sz="800" dirty="0"/>
              <a:t> for 2030 </a:t>
            </a:r>
            <a:r>
              <a:rPr lang="pt-BR" sz="800" dirty="0" err="1"/>
              <a:t>and</a:t>
            </a:r>
            <a:r>
              <a:rPr lang="pt-BR" sz="800" dirty="0"/>
              <a:t> 2045: </a:t>
            </a:r>
            <a:r>
              <a:rPr lang="pt-BR" sz="800" dirty="0" err="1"/>
              <a:t>Results</a:t>
            </a:r>
            <a:r>
              <a:rPr lang="pt-BR" sz="800" dirty="0"/>
              <a:t> </a:t>
            </a:r>
            <a:r>
              <a:rPr lang="pt-BR" sz="800" dirty="0" err="1"/>
              <a:t>from</a:t>
            </a:r>
            <a:r>
              <a:rPr lang="pt-BR" sz="800" dirty="0"/>
              <a:t> </a:t>
            </a:r>
            <a:r>
              <a:rPr lang="pt-BR" sz="800" dirty="0" err="1"/>
              <a:t>the</a:t>
            </a:r>
            <a:r>
              <a:rPr lang="pt-BR" sz="800" dirty="0"/>
              <a:t> </a:t>
            </a:r>
            <a:r>
              <a:rPr lang="pt-BR" sz="800" dirty="0" err="1"/>
              <a:t>International</a:t>
            </a:r>
            <a:r>
              <a:rPr lang="pt-BR" sz="800" dirty="0"/>
              <a:t> Diabetes Federation Diabetes Atlas, 9th </a:t>
            </a:r>
            <a:r>
              <a:rPr lang="pt-BR" sz="800" dirty="0" err="1"/>
              <a:t>edition</a:t>
            </a:r>
            <a:r>
              <a:rPr lang="pt-BR" sz="800" dirty="0"/>
              <a:t>. Diabetes </a:t>
            </a:r>
            <a:r>
              <a:rPr lang="pt-BR" sz="800" dirty="0" err="1"/>
              <a:t>Research</a:t>
            </a:r>
            <a:r>
              <a:rPr lang="pt-BR" sz="800" dirty="0"/>
              <a:t> </a:t>
            </a:r>
            <a:r>
              <a:rPr lang="pt-BR" sz="800" dirty="0" err="1"/>
              <a:t>and</a:t>
            </a:r>
            <a:r>
              <a:rPr lang="pt-BR" sz="800" dirty="0"/>
              <a:t> </a:t>
            </a:r>
            <a:r>
              <a:rPr lang="pt-BR" sz="800" dirty="0" err="1"/>
              <a:t>Clinical</a:t>
            </a:r>
            <a:r>
              <a:rPr lang="pt-BR" sz="800" dirty="0"/>
              <a:t> </a:t>
            </a:r>
            <a:r>
              <a:rPr lang="pt-BR" sz="800" dirty="0" err="1"/>
              <a:t>Practice</a:t>
            </a:r>
            <a:r>
              <a:rPr lang="pt-BR" sz="800" dirty="0"/>
              <a:t>, v. 157, p. 107843, 2019. Disponível em: &lt;https://doi.org/10.1016/j.diabres.2019.107843&gt;.</a:t>
            </a:r>
          </a:p>
        </p:txBody>
      </p:sp>
      <p:sp>
        <p:nvSpPr>
          <p:cNvPr id="50" name="Google Shape;55;p13"/>
          <p:cNvSpPr txBox="1"/>
          <p:nvPr/>
        </p:nvSpPr>
        <p:spPr>
          <a:xfrm>
            <a:off x="235274" y="7604465"/>
            <a:ext cx="6387450" cy="274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Referências Bibliográficas</a:t>
            </a:r>
          </a:p>
        </p:txBody>
      </p:sp>
      <p:sp>
        <p:nvSpPr>
          <p:cNvPr id="51" name="Retângulo 50"/>
          <p:cNvSpPr/>
          <p:nvPr/>
        </p:nvSpPr>
        <p:spPr>
          <a:xfrm flipV="1">
            <a:off x="235274" y="7927716"/>
            <a:ext cx="638745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64" y="-14452"/>
            <a:ext cx="4949284" cy="1001023"/>
          </a:xfrm>
          <a:prstGeom prst="rect">
            <a:avLst/>
          </a:prstGeom>
        </p:spPr>
      </p:pic>
      <p:sp>
        <p:nvSpPr>
          <p:cNvPr id="30" name="Shape 97">
            <a:extLst>
              <a:ext uri="{FF2B5EF4-FFF2-40B4-BE49-F238E27FC236}">
                <a16:creationId xmlns:a16="http://schemas.microsoft.com/office/drawing/2014/main" id="{DA89F74C-10C9-4AD2-B079-E11394869E2C}"/>
              </a:ext>
            </a:extLst>
          </p:cNvPr>
          <p:cNvSpPr txBox="1"/>
          <p:nvPr/>
        </p:nvSpPr>
        <p:spPr>
          <a:xfrm>
            <a:off x="4111902" y="5516246"/>
            <a:ext cx="2048565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chemeClr val="dk1"/>
              </a:buClr>
              <a:buSzPts val="4500"/>
            </a:pPr>
            <a:r>
              <a:rPr lang="en-US" sz="800" b="1" dirty="0" err="1"/>
              <a:t>Figura</a:t>
            </a:r>
            <a:r>
              <a:rPr lang="en-US" sz="800" b="1" dirty="0"/>
              <a:t> 1. QR Code para </a:t>
            </a:r>
            <a:r>
              <a:rPr lang="en-US" sz="800" b="1" dirty="0" err="1"/>
              <a:t>visualizar</a:t>
            </a:r>
            <a:r>
              <a:rPr lang="en-US" sz="800" b="1" dirty="0"/>
              <a:t> as </a:t>
            </a:r>
            <a:r>
              <a:rPr lang="en-US" sz="800" b="1" dirty="0" err="1"/>
              <a:t>tabelas</a:t>
            </a:r>
            <a:endParaRPr sz="800" b="1" dirty="0"/>
          </a:p>
        </p:txBody>
      </p:sp>
    </p:spTree>
    <p:extLst>
      <p:ext uri="{BB962C8B-B14F-4D97-AF65-F5344CB8AC3E}">
        <p14:creationId xmlns:p14="http://schemas.microsoft.com/office/powerpoint/2010/main" val="321741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</TotalTime>
  <Words>870</Words>
  <Application>Microsoft Office PowerPoint</Application>
  <PresentationFormat>Apresentação na tela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Open Sans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Tiago Araujo</cp:lastModifiedBy>
  <cp:revision>28</cp:revision>
  <dcterms:created xsi:type="dcterms:W3CDTF">2019-11-28T18:07:22Z</dcterms:created>
  <dcterms:modified xsi:type="dcterms:W3CDTF">2021-10-08T01:06:07Z</dcterms:modified>
</cp:coreProperties>
</file>