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560" autoAdjust="0"/>
    <p:restoredTop sz="94660"/>
  </p:normalViewPr>
  <p:slideViewPr>
    <p:cSldViewPr snapToGrid="0">
      <p:cViewPr>
        <p:scale>
          <a:sx n="90" d="100"/>
          <a:sy n="90" d="100"/>
        </p:scale>
        <p:origin x="-1458" y="13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595423" y="1526650"/>
            <a:ext cx="5816009" cy="310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Ruth Figueiredo de Araujo ¹;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Moara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Maria Silva Cardozo ¹²³; Joanna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Thainnã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Santos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Bertolino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¹; Andre Luiz da Silva Melo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Moura¹</a:t>
            </a:r>
            <a:endParaRPr lang="pt-BR" sz="700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endParaRPr lang="pt-BR" sz="300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1. Hospital Universitário Oswaldo Cruz; 2.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Universidade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Católica de Pernambuco; 3. Programa de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Pós-graduação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em saúde integral do IMIP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1656272" y="1135984"/>
            <a:ext cx="4054415" cy="557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Síndrome </a:t>
            </a: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POEMS</a:t>
            </a: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: um relato </a:t>
            </a: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de caso 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Arial" panose="020B0604020202020204" pitchFamily="34" charset="0"/>
              </a:rPr>
              <a:t>Relatar o caso de uma paciente 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diagnosticada tardiamente com síndrome de POEMS.</a:t>
            </a:r>
            <a:r>
              <a:rPr lang="pt-BR" sz="800" dirty="0">
                <a:effectLst/>
                <a:latin typeface="Open Sans"/>
              </a:rPr>
              <a:t>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738411"/>
            <a:ext cx="3193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A </a:t>
            </a:r>
            <a:r>
              <a:rPr lang="pt-BR" sz="800" dirty="0" smtClean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síndrome POEMS 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(</a:t>
            </a:r>
            <a:r>
              <a:rPr lang="pt-BR" sz="800" dirty="0" err="1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polineuropatia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, </a:t>
            </a:r>
            <a:r>
              <a:rPr lang="pt-BR" sz="800" dirty="0" err="1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organomegalia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, endocrinopatia, proteína M e alterações cutâneas) é considerada uma manifestação </a:t>
            </a:r>
            <a:r>
              <a:rPr lang="pt-BR" sz="800" dirty="0" err="1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paraneoplasica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 rara</a:t>
            </a:r>
            <a:r>
              <a:rPr lang="pt-BR" sz="800" dirty="0">
                <a:solidFill>
                  <a:srgbClr val="2E2E2E"/>
                </a:solidFill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, 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 resultante de doença proliferativa monoclonal de </a:t>
            </a:r>
            <a:r>
              <a:rPr lang="pt-BR" sz="800" dirty="0" err="1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plasmócitos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. A característica clínica mais proeminente da síndrome é a </a:t>
            </a:r>
            <a:r>
              <a:rPr lang="pt-BR" sz="800" dirty="0" err="1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polineuropatia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 </a:t>
            </a:r>
            <a:r>
              <a:rPr lang="pt-BR" sz="800" dirty="0" err="1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desmielinizante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 inflamatória de evolução crônica, com predominância motora, que é quase sempre a razão pela qual os pacientes procuram atendimento médico. </a:t>
            </a:r>
            <a:r>
              <a:rPr lang="pt-BR" sz="800" dirty="0" smtClean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Permanece como um desafio diagnóstico, necessitando de alta suspeição por parte dos clínicos. </a:t>
            </a:r>
            <a:endParaRPr lang="pt-BR" sz="800" dirty="0">
              <a:effectLst/>
              <a:latin typeface="Open Sans"/>
              <a:ea typeface="Arial" panose="020B0604020202020204" pitchFamily="34" charset="0"/>
            </a:endParaRPr>
          </a:p>
          <a:p>
            <a:pPr lvl="0" algn="just"/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444" y="484228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62709" y="2734019"/>
            <a:ext cx="311940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S.G.S, 57 anos, 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mulher, casada, 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natural e procedente de Olinda. Paciente diabética, insulinodependente, deu entrada no serviço com quadro de déficit de força em MMSS e MMII, artralgia difusa, constipação e perda de peso, aproximadamente 25kg em 12 meses.  Rastreio neoplásico com tomografia de tórax e abdome com contraste,  colonoscopia e EDA normais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. Paciente apresentava lesão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hipoc</a:t>
            </a:r>
            <a:r>
              <a:rPr lang="pt-BR" sz="800" dirty="0" err="1" smtClean="0">
                <a:latin typeface="Open Sans"/>
                <a:ea typeface="Arial" panose="020B0604020202020204" pitchFamily="34" charset="0"/>
              </a:rPr>
              <a:t>rômica</a:t>
            </a:r>
            <a:r>
              <a:rPr lang="pt-BR" sz="800" dirty="0" smtClean="0">
                <a:latin typeface="Open Sans"/>
                <a:ea typeface="Arial" panose="020B0604020202020204" pitchFamily="34" charset="0"/>
              </a:rPr>
              <a:t> em face lateral de coxa esquerda, com </a:t>
            </a:r>
            <a:r>
              <a:rPr lang="pt-BR" sz="800" dirty="0" smtClean="0">
                <a:latin typeface="Open Sans"/>
                <a:ea typeface="Arial" panose="020B0604020202020204" pitchFamily="34" charset="0"/>
              </a:rPr>
              <a:t>déficit </a:t>
            </a:r>
            <a:r>
              <a:rPr lang="pt-BR" sz="800" dirty="0" smtClean="0">
                <a:latin typeface="Open Sans"/>
                <a:ea typeface="Arial" panose="020B0604020202020204" pitchFamily="34" charset="0"/>
              </a:rPr>
              <a:t>de sensibilidade local. 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Biópsia 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de pele com achados compatíveis com esclerodermia,FAN, anti CCP e HLA B27 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negativo. Por queixa de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artralgia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 bem como aumento de VSH , foi levantado hipótese de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polimialgia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 reumática.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Eletroneuromiografia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 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descreve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polineuropatia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periférica nos 04 membros sensitivo motora crônica mista. Iniciado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corticoterapia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pensando em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polimialgia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reumática na dose 40mg/dia 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metotrexato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20mg/dia, sem resposta satisfatória, com manutenção 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após 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3 meses de perda de peso,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poliartralgia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astenia. Nesse contexto, 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solicitado dosagem do Fator de Cresciment</a:t>
            </a:r>
            <a:r>
              <a:rPr lang="pt-BR" sz="800" dirty="0" smtClean="0">
                <a:latin typeface="Open Sans"/>
                <a:ea typeface="Arial" panose="020B0604020202020204" pitchFamily="34" charset="0"/>
              </a:rPr>
              <a:t>o Endotélio Vascular (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VEGF1-217), 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eletroforese 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imunofixação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de proteínas séricas e urinárias que comprovaram a presença de banda monoclonal IgG Lambda, sugestivo de síndrome de POEMS. Iniciado tratamento em conjunto com a hematologia com ciclofosfamida 468mg, talidomida 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dexametasona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com resposta frustra. 09 meses após início da terapêutica, paciente é internado por retorno dos sintomas, optado neste momento para transplante de medula óssea, visto que não houve resposta satisfatória ao tratamento conservador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pt-BR" sz="800" dirty="0">
                <a:effectLst/>
              </a:rPr>
              <a:t>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70351" y="5305194"/>
            <a:ext cx="31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As informações foram obtidas por meio de revisão de prontuário médico, registro fotográfico de exames de imagem e revisão de literaturas relacionadas. 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523672" y="6467384"/>
            <a:ext cx="3178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Síndrome de POEMS por ser uma enfermidade rara, crônica e incapacitante, seu diagnóstico requer uma alta suspeita clínica e estar alerta às suas múltiplas manifestações, o atraso no diagnóstico pode ocasionar uma diminuição na resposta ao tratamento. </a:t>
            </a:r>
            <a:r>
              <a:rPr lang="pt-BR" sz="800" dirty="0">
                <a:effectLst/>
                <a:highlight>
                  <a:srgbClr val="FFFFFF"/>
                </a:highlight>
                <a:latin typeface="Open Sans"/>
                <a:ea typeface="Arial" panose="020B0604020202020204" pitchFamily="34" charset="0"/>
              </a:rPr>
              <a:t>Nesse contexto, o presente relato de caso reforça a importância da detecção precoce dos principais achados da síndrome.</a:t>
            </a:r>
            <a:endParaRPr lang="pt-BR" sz="800" dirty="0">
              <a:effectLst/>
              <a:latin typeface="Open Sans"/>
              <a:ea typeface="Arial" panose="020B0604020202020204" pitchFamily="34" charset="0"/>
            </a:endParaRPr>
          </a:p>
          <a:p>
            <a:pPr lvl="0" algn="just"/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418462" y="603888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85414" y="6392174"/>
            <a:ext cx="2893023" cy="475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84528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3507" y="5202557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680922" y="7564354"/>
            <a:ext cx="22621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1. Eletroforese de Proteínas séricas  com </a:t>
            </a:r>
            <a:r>
              <a:rPr lang="pt-BR" sz="800" b="1" dirty="0" smtClean="0"/>
              <a:t>presença </a:t>
            </a:r>
            <a:r>
              <a:rPr lang="pt-BR" sz="800" b="1" dirty="0"/>
              <a:t>de </a:t>
            </a:r>
            <a:r>
              <a:rPr lang="pt-BR" sz="800" b="1" dirty="0" err="1"/>
              <a:t>hipergamaglobulinemia</a:t>
            </a:r>
            <a:r>
              <a:rPr lang="pt-BR" sz="800" b="1" dirty="0"/>
              <a:t>. 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636846" y="7836615"/>
            <a:ext cx="2840479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1. A Síndrome 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de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Dispenzieri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A. POEMS.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Blood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Rev. 2007; 21:285-99.  </a:t>
            </a:r>
          </a:p>
          <a:p>
            <a:pPr marL="228600" indent="-228600"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2.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S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hawesh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K,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Yemparala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P, Murthy, et al.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Polyneuropathy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in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Poems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syndrome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.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Eur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J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Haematol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. 2008; 81:403-5. </a:t>
            </a:r>
          </a:p>
          <a:p>
            <a:pPr marL="228600" indent="-228600"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3.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Takatsuki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K, Sanada I.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Discrasia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plasmática celular com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poneuropatia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e desordem endócrina: características clínicas e laboratoriais de 109 casos notificados.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Jpn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J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Clin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 smtClean="0">
                <a:solidFill>
                  <a:schemeClr val="dk1"/>
                </a:solidFill>
                <a:sym typeface="Arial"/>
              </a:rPr>
              <a:t>Oncol</a:t>
            </a:r>
            <a:r>
              <a:rPr lang="pt-BR" sz="800" dirty="0" smtClean="0">
                <a:solidFill>
                  <a:schemeClr val="dk1"/>
                </a:solidFill>
                <a:sym typeface="Arial"/>
              </a:rPr>
              <a:t>. 1983; 13(3):543-556</a:t>
            </a:r>
            <a:endParaRPr lang="pt-BR" sz="8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572562" y="7425323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61788" y="7773606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752620" y="7191058"/>
            <a:ext cx="1584154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IMAGEM ILUSTRATIVA</a:t>
            </a:r>
            <a:endParaRPr sz="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1719" y="8140093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0"/>
            <a:ext cx="4949284" cy="1001023"/>
          </a:xfrm>
          <a:prstGeom prst="rect">
            <a:avLst/>
          </a:prstGeom>
        </p:spPr>
      </p:pic>
      <p:pic>
        <p:nvPicPr>
          <p:cNvPr id="4" name="Imagem 4">
            <a:extLst>
              <a:ext uri="{FF2B5EF4-FFF2-40B4-BE49-F238E27FC236}">
                <a16:creationId xmlns="" xmlns:a16="http://schemas.microsoft.com/office/drawing/2014/main" id="{CC1ABB88-0B6F-EF43-9D57-239B1007D5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021" t="17794" r="2899" b="7990"/>
          <a:stretch/>
        </p:blipFill>
        <p:spPr>
          <a:xfrm rot="16200000">
            <a:off x="1136686" y="5531569"/>
            <a:ext cx="1350577" cy="22621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585</Words>
  <Application>Microsoft Office PowerPoint</Application>
  <PresentationFormat>Apresentação na tela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uropom2</cp:lastModifiedBy>
  <cp:revision>19</cp:revision>
  <dcterms:created xsi:type="dcterms:W3CDTF">2019-11-28T18:07:22Z</dcterms:created>
  <dcterms:modified xsi:type="dcterms:W3CDTF">2021-10-07T20:34:05Z</dcterms:modified>
</cp:coreProperties>
</file>