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0" autoAdjust="0"/>
    <p:restoredTop sz="94660"/>
  </p:normalViewPr>
  <p:slideViewPr>
    <p:cSldViewPr snapToGrid="0">
      <p:cViewPr>
        <p:scale>
          <a:sx n="110" d="100"/>
          <a:sy n="110" d="100"/>
        </p:scale>
        <p:origin x="708" y="-30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232304" y="2285579"/>
            <a:ext cx="1141268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</a:t>
            </a:r>
            <a:endParaRPr lang="pt-BR" sz="1400" b="1" dirty="0" smtClean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" name="Google Shape;56;p13"/>
          <p:cNvSpPr txBox="1"/>
          <p:nvPr/>
        </p:nvSpPr>
        <p:spPr>
          <a:xfrm>
            <a:off x="337264" y="1575198"/>
            <a:ext cx="5867730" cy="649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Natália Pires Pereira¹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; 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Ana Paula Tavares Cavalcanti de Souza²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; Juliana Oliveira Vieira³; 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Claudia Wanderley Barros</a:t>
            </a:r>
            <a:r>
              <a:rPr lang="pt-BR" sz="1000" baseline="30000" dirty="0" smtClean="0">
                <a:latin typeface="Open Sans"/>
                <a:ea typeface="Open Sans"/>
                <a:cs typeface="Open Sans"/>
                <a:sym typeface="Open Sans"/>
              </a:rPr>
              <a:t>4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; Renata Amorim Brandão</a:t>
            </a:r>
            <a:r>
              <a:rPr lang="pt-BR" sz="1000" baseline="30000" dirty="0">
                <a:latin typeface="Open Sans"/>
                <a:ea typeface="Open Sans"/>
                <a:cs typeface="Open Sans"/>
                <a:sym typeface="Open Sans"/>
              </a:rPr>
              <a:t>5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/>
            </a:r>
            <a:br>
              <a:rPr lang="pt-BR" sz="1000" dirty="0">
                <a:latin typeface="Open Sans"/>
                <a:ea typeface="Open Sans"/>
                <a:cs typeface="Open Sans"/>
                <a:sym typeface="Open Sans"/>
              </a:rPr>
            </a:b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1.Hospital Barão de 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Lucena- PE; 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2. Hospital Barão de 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Lucena- PE; 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3. 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Hospital das 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Clínicas-UFPE; 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4. 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Hospital das 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Clínicas-UFPE; 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5. 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Hospital das 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Clínicas-UFPE</a:t>
            </a:r>
            <a:endParaRPr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208201" y="839609"/>
            <a:ext cx="5947357" cy="632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SÍNDROME DE INSUFICIÊNCIA MEDULAR COM HEMOGLOBINÚRIA PAROXÍSTICA NOTURNA COMPLICADA COM ACIDENTE VASCULAR CEREBRAL: RELATO DE CASO</a:t>
            </a:r>
            <a:endParaRPr lang="pt-BR" sz="1400" b="1" dirty="0" smtClean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48284" y="4452697"/>
            <a:ext cx="3059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Relatar um caso raro de um paciente com diagnóstico HPN com insuficiência medular associada a evento trombótico ocorrido em Recife-PE, bem como discutir características e possibilidades terapêuticas. </a:t>
            </a:r>
          </a:p>
        </p:txBody>
      </p:sp>
      <p:sp>
        <p:nvSpPr>
          <p:cNvPr id="32" name="Google Shape;55;p13"/>
          <p:cNvSpPr txBox="1"/>
          <p:nvPr/>
        </p:nvSpPr>
        <p:spPr>
          <a:xfrm>
            <a:off x="248283" y="3975717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48283" y="2689924"/>
            <a:ext cx="30599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A hemoglobinúria paroxística noturna (HPN) é distúrbio hematológico raro e adquirido das células tronco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hematopoéticas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caracterizada por hemólise intravascular, eventos trombóticos, infecções graves e falência da medula óssea (MO).  É causada por uma mutação somática no gene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fosfatidilinositol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-N-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acetilglucosaminiltransferase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-subunidade A que leva à deficiência de CD55 e CD59, duas proteínas ancoradas 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glicosilfosfatidil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inositol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acarretando a perda da inibição do complemento que leva à hemólise intravascular crônica das células da HPN. </a:t>
            </a:r>
          </a:p>
        </p:txBody>
      </p:sp>
      <p:sp>
        <p:nvSpPr>
          <p:cNvPr id="34" name="Google Shape;55;p13"/>
          <p:cNvSpPr txBox="1"/>
          <p:nvPr/>
        </p:nvSpPr>
        <p:spPr>
          <a:xfrm>
            <a:off x="-173577" y="5058356"/>
            <a:ext cx="1859461" cy="511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Relato de caso</a:t>
            </a:r>
            <a:endParaRPr lang="pt-BR" sz="1400" b="1" dirty="0" smtClean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40464" y="5535328"/>
            <a:ext cx="30677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Mulher, 48 anos, procurou serviço de emergência por quadro de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hipermenorreia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sendo flagrada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pancitopenia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(hemoglobina:2,7g/dl; VCM:121,5fL; CHCM:41,5 g/dl; RDW:10,1%;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leucograma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: 3100/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com 68,9% de linfócitos; plaquetas: 34.000/ L), encaminhada para hospital terciário. Exames laboratoriais: HIV, hepatites B e C todas negativas;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Coombs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direto negativo; DHL 1049UI/L; bilirrubina indireta 0,4mg/dl;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reticulócitos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corrigidos 0,2% e vitamina B12 243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/ml. Esfregaço periférico sem achados relevantes, assim como exames de imagem do tórax e abdome total.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Mielograma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com MO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hipocelular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com marcada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hipoplasia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granulocítica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 biópsia de MO com infiltrado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linfoproliferativo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Imunohistoquímica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apontou MO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hiperproliferativa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em repovoamento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eritroide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hematopoiese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ineficaz 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megaloblastose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</a:p>
          <a:p>
            <a:pPr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Transferida para serviço referência em hematologia onde coletou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citometria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de fluxo que evidenciou clone HPN em 72% dos monócitos, 0,3% das hemácias, 52% 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granulócitos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Como diagnóstico de HPN com insuficiência medular, conversado sobre possibilidade de transplante de medula óssea (TMO). Filhos com anticorpo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anti-HLA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não favoráveis a TMO. Não conseguiu aquisição de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eculizumabe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Apresentou hemiplegia a esquerda, realizando tomografia computadorizada de crânio que mostrou acidente vascular isquêmico em núcleos da base a direita. Evoluiu com rebaixamento do nível de consciência e crises convulsivas, indo a óbito. </a:t>
            </a:r>
          </a:p>
          <a:p>
            <a:pPr lvl="0" algn="just"/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463318" y="2800753"/>
            <a:ext cx="29292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O caso exposto mostra a importância da suspeição diante deste perfil de apresentação clínica, visto que com diagnóstico precoce, há possibilidade de início de tratamento mais rápido e, consequentemente, menor risco de complicações trombóticas.</a:t>
            </a:r>
          </a:p>
        </p:txBody>
      </p:sp>
      <p:sp>
        <p:nvSpPr>
          <p:cNvPr id="39" name="Google Shape;55;p13"/>
          <p:cNvSpPr txBox="1"/>
          <p:nvPr/>
        </p:nvSpPr>
        <p:spPr>
          <a:xfrm>
            <a:off x="3385705" y="2420307"/>
            <a:ext cx="1213211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</a:t>
            </a:r>
            <a:endParaRPr lang="pt-BR" sz="1400" b="1" dirty="0" smtClean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" name="Retângulo 42"/>
          <p:cNvSpPr/>
          <p:nvPr/>
        </p:nvSpPr>
        <p:spPr>
          <a:xfrm flipV="1">
            <a:off x="337264" y="2607985"/>
            <a:ext cx="2316165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354702" y="4360299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475306" y="2733995"/>
            <a:ext cx="266307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325889" y="5384408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Shape 97"/>
          <p:cNvSpPr txBox="1"/>
          <p:nvPr/>
        </p:nvSpPr>
        <p:spPr>
          <a:xfrm>
            <a:off x="3475306" y="4141745"/>
            <a:ext cx="2917310" cy="4031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r>
              <a:rPr lang="pt-BR" sz="800" dirty="0" smtClean="0">
                <a:solidFill>
                  <a:schemeClr val="dk1"/>
                </a:solidFill>
                <a:sym typeface="Arial"/>
              </a:rPr>
              <a:t>1. BRODSKY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, R. A.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Paroxysmal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nocturnal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hemoglobinuria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.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Blood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, vol. 124, n.18, p. 2804-2811, 2014. </a:t>
            </a:r>
            <a:endParaRPr lang="pt-BR" sz="800" dirty="0" smtClean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r>
              <a:rPr lang="pt-BR" sz="800" dirty="0" smtClean="0">
                <a:solidFill>
                  <a:schemeClr val="dk1"/>
                </a:solidFill>
                <a:sym typeface="Arial"/>
              </a:rPr>
              <a:t>2. CANÇADO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, R. D. et al. Consensus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statement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for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diagnosis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and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treatment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of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paroxysmal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nocturnal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haemoglobinuria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.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Hematology</a:t>
            </a:r>
            <a:r>
              <a:rPr lang="pt-BR" sz="800" b="1" dirty="0">
                <a:solidFill>
                  <a:schemeClr val="dk1"/>
                </a:solidFill>
                <a:sym typeface="Arial"/>
              </a:rPr>
              <a:t>,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transfusion</a:t>
            </a:r>
            <a:r>
              <a:rPr lang="pt-BR" sz="800" b="1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and</a:t>
            </a:r>
            <a:r>
              <a:rPr lang="pt-BR" sz="800" b="1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cell</a:t>
            </a:r>
            <a:r>
              <a:rPr lang="pt-BR" sz="800" b="1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therapy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, jul. 2020.</a:t>
            </a: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r>
              <a:rPr lang="pt-BR" sz="800" dirty="0" smtClean="0">
                <a:solidFill>
                  <a:schemeClr val="dk1"/>
                </a:solidFill>
                <a:sym typeface="Arial"/>
              </a:rPr>
              <a:t>3. COOPER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, J. P. et al. “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Hematopoietic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Cell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Transplantation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for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Paroxysmal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Nocturnal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Hemoglobinuria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in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the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Age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of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Eculizumab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.”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Biology</a:t>
            </a:r>
            <a:r>
              <a:rPr lang="pt-BR" sz="800" b="1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of</a:t>
            </a:r>
            <a:r>
              <a:rPr lang="pt-BR" sz="800" b="1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blood</a:t>
            </a:r>
            <a:r>
              <a:rPr lang="pt-BR" sz="800" b="1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and</a:t>
            </a:r>
            <a:r>
              <a:rPr lang="pt-BR" sz="800" b="1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marrow</a:t>
            </a:r>
            <a:r>
              <a:rPr lang="pt-BR" sz="800" b="1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transplantation</a:t>
            </a:r>
            <a:r>
              <a:rPr lang="pt-BR" sz="800" b="1" dirty="0">
                <a:solidFill>
                  <a:schemeClr val="dk1"/>
                </a:solidFill>
                <a:sym typeface="Arial"/>
              </a:rPr>
              <a:t> :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journal</a:t>
            </a:r>
            <a:r>
              <a:rPr lang="pt-BR" sz="800" b="1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of</a:t>
            </a:r>
            <a:r>
              <a:rPr lang="pt-BR" sz="800" b="1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the</a:t>
            </a:r>
            <a:r>
              <a:rPr lang="pt-BR" sz="800" b="1" dirty="0">
                <a:solidFill>
                  <a:schemeClr val="dk1"/>
                </a:solidFill>
                <a:sym typeface="Arial"/>
              </a:rPr>
              <a:t> American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Society</a:t>
            </a:r>
            <a:r>
              <a:rPr lang="pt-BR" sz="800" b="1" dirty="0">
                <a:solidFill>
                  <a:schemeClr val="dk1"/>
                </a:solidFill>
                <a:sym typeface="Arial"/>
              </a:rPr>
              <a:t> for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Blood</a:t>
            </a:r>
            <a:r>
              <a:rPr lang="pt-BR" sz="800" b="1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and</a:t>
            </a:r>
            <a:r>
              <a:rPr lang="pt-BR" sz="800" b="1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Marrow</a:t>
            </a:r>
            <a:r>
              <a:rPr lang="pt-BR" sz="800" b="1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Transplantation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, vol. 25, n. 7, p. 1331-1339, 2019.</a:t>
            </a: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r>
              <a:rPr lang="pt-BR" sz="800" dirty="0" smtClean="0">
                <a:solidFill>
                  <a:schemeClr val="dk1"/>
                </a:solidFill>
                <a:sym typeface="Arial"/>
              </a:rPr>
              <a:t>4. DEVALET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, B. et al.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Pathophysiology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,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diagnosis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,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and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treatment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of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paroxysmal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nocturnal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hemoglobinuria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: a </a:t>
            </a:r>
            <a:r>
              <a:rPr lang="pt-BR" sz="800" dirty="0" err="1">
                <a:solidFill>
                  <a:schemeClr val="dk1"/>
                </a:solidFill>
                <a:sym typeface="Arial"/>
              </a:rPr>
              <a:t>review</a:t>
            </a:r>
            <a:r>
              <a:rPr lang="pt-BR" sz="800" b="1" dirty="0">
                <a:solidFill>
                  <a:schemeClr val="dk1"/>
                </a:solidFill>
                <a:sym typeface="Arial"/>
              </a:rPr>
              <a:t>.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European</a:t>
            </a:r>
            <a:r>
              <a:rPr lang="pt-BR" sz="800" b="1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Journal</a:t>
            </a:r>
            <a:r>
              <a:rPr lang="pt-BR" sz="800" b="1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of</a:t>
            </a:r>
            <a:r>
              <a:rPr lang="pt-BR" sz="800" b="1" dirty="0">
                <a:solidFill>
                  <a:schemeClr val="dk1"/>
                </a:solidFill>
                <a:sym typeface="Arial"/>
              </a:rPr>
              <a:t> </a:t>
            </a:r>
            <a:r>
              <a:rPr lang="pt-BR" sz="800" b="1" dirty="0" err="1">
                <a:solidFill>
                  <a:schemeClr val="dk1"/>
                </a:solidFill>
                <a:sym typeface="Arial"/>
              </a:rPr>
              <a:t>Haematology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, vol. 95, n. 3, p. 190-198, 2015. </a:t>
            </a: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r>
              <a:rPr lang="en-US" sz="800" dirty="0" smtClean="0">
                <a:solidFill>
                  <a:schemeClr val="dk1"/>
                </a:solidFill>
                <a:sym typeface="Arial"/>
              </a:rPr>
              <a:t>5. GIUDICE</a:t>
            </a:r>
            <a:r>
              <a:rPr lang="en-US" sz="800" dirty="0">
                <a:solidFill>
                  <a:schemeClr val="dk1"/>
                </a:solidFill>
                <a:sym typeface="Arial"/>
              </a:rPr>
              <a:t>, V. et al. Bone Marrow Failure Syndromes, Overlapping Diseases with a Common Cytokine Signature. </a:t>
            </a:r>
            <a:r>
              <a:rPr lang="en-US" sz="800" b="1" dirty="0">
                <a:solidFill>
                  <a:schemeClr val="dk1"/>
                </a:solidFill>
                <a:sym typeface="Arial"/>
              </a:rPr>
              <a:t>International Journal of Molecular Sciences</a:t>
            </a:r>
            <a:r>
              <a:rPr lang="en-US" sz="800" dirty="0">
                <a:solidFill>
                  <a:schemeClr val="dk1"/>
                </a:solidFill>
                <a:sym typeface="Arial"/>
              </a:rPr>
              <a:t>, v. 22, n. 2, p. 705, </a:t>
            </a:r>
            <a:r>
              <a:rPr lang="en-US" sz="800" dirty="0" err="1">
                <a:solidFill>
                  <a:schemeClr val="dk1"/>
                </a:solidFill>
                <a:sym typeface="Arial"/>
              </a:rPr>
              <a:t>jan.</a:t>
            </a:r>
            <a:r>
              <a:rPr lang="en-US" sz="800" dirty="0">
                <a:solidFill>
                  <a:schemeClr val="dk1"/>
                </a:solidFill>
                <a:sym typeface="Arial"/>
              </a:rPr>
              <a:t> 2021</a:t>
            </a:r>
            <a:r>
              <a:rPr lang="en-US" sz="800" dirty="0" smtClean="0">
                <a:solidFill>
                  <a:schemeClr val="dk1"/>
                </a:solidFill>
                <a:sym typeface="Arial"/>
              </a:rPr>
              <a:t>.</a:t>
            </a:r>
          </a:p>
          <a:p>
            <a:pPr algn="just">
              <a:buClr>
                <a:schemeClr val="dk1"/>
              </a:buClr>
              <a:buSzPts val="4500"/>
            </a:pPr>
            <a:endParaRPr lang="en-US" sz="800" dirty="0" smtClean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r>
              <a:rPr lang="en-US" sz="800" dirty="0" smtClean="0">
                <a:solidFill>
                  <a:schemeClr val="dk1"/>
                </a:solidFill>
                <a:sym typeface="Arial"/>
              </a:rPr>
              <a:t>6. WEITZ</a:t>
            </a:r>
            <a:r>
              <a:rPr lang="en-US" sz="800" dirty="0">
                <a:solidFill>
                  <a:schemeClr val="dk1"/>
                </a:solidFill>
                <a:sym typeface="Arial"/>
              </a:rPr>
              <a:t>, I. I. Paroxysmal nocturnal hemoglobinuria: new concepts in pathophysiology and treatment. </a:t>
            </a:r>
            <a:r>
              <a:rPr lang="en-US" sz="800" b="1" dirty="0">
                <a:solidFill>
                  <a:schemeClr val="dk1"/>
                </a:solidFill>
                <a:sym typeface="Arial"/>
              </a:rPr>
              <a:t>Orphan Drugs: Research and Reviews</a:t>
            </a:r>
            <a:r>
              <a:rPr lang="en-US" sz="800" dirty="0">
                <a:solidFill>
                  <a:schemeClr val="dk1"/>
                </a:solidFill>
                <a:sym typeface="Arial"/>
              </a:rPr>
              <a:t>, v. 5, p. 75-81, set. 2015.</a:t>
            </a:r>
            <a:endParaRPr lang="en-US" sz="800" dirty="0" smtClean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en-US" sz="800" dirty="0" smtClean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en-US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en-US" sz="800" dirty="0" smtClean="0">
              <a:solidFill>
                <a:schemeClr val="dk1"/>
              </a:solidFill>
              <a:sym typeface="Arial"/>
            </a:endParaRPr>
          </a:p>
          <a:p>
            <a:pPr algn="ctr">
              <a:buClr>
                <a:schemeClr val="dk1"/>
              </a:buClr>
              <a:buSzPts val="4500"/>
            </a:pPr>
            <a:r>
              <a:rPr lang="en-US" sz="800" dirty="0" err="1" smtClean="0">
                <a:solidFill>
                  <a:schemeClr val="dk1"/>
                </a:solidFill>
                <a:sym typeface="Arial"/>
              </a:rPr>
              <a:t>Endereço</a:t>
            </a:r>
            <a:r>
              <a:rPr lang="en-US" sz="8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sz="800" dirty="0" err="1" smtClean="0">
                <a:solidFill>
                  <a:schemeClr val="dk1"/>
                </a:solidFill>
                <a:sym typeface="Arial"/>
              </a:rPr>
              <a:t>eletrônico</a:t>
            </a:r>
            <a:r>
              <a:rPr lang="en-US" sz="800" dirty="0" smtClean="0">
                <a:solidFill>
                  <a:schemeClr val="dk1"/>
                </a:solidFill>
                <a:sym typeface="Arial"/>
              </a:rPr>
              <a:t> do </a:t>
            </a:r>
            <a:r>
              <a:rPr lang="en-US" sz="800" dirty="0" err="1" smtClean="0">
                <a:solidFill>
                  <a:schemeClr val="dk1"/>
                </a:solidFill>
                <a:sym typeface="Arial"/>
              </a:rPr>
              <a:t>autor</a:t>
            </a:r>
            <a:r>
              <a:rPr lang="en-US" sz="800" dirty="0" smtClean="0">
                <a:solidFill>
                  <a:schemeClr val="dk1"/>
                </a:solidFill>
                <a:sym typeface="Arial"/>
              </a:rPr>
              <a:t> principal: nataliapirespereira@gmail.com</a:t>
            </a:r>
            <a:endParaRPr lang="en-US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en-US" sz="800" dirty="0" smtClean="0">
              <a:solidFill>
                <a:schemeClr val="dk1"/>
              </a:solidFill>
              <a:sym typeface="Arial"/>
            </a:endParaRPr>
          </a:p>
        </p:txBody>
      </p:sp>
      <p:sp>
        <p:nvSpPr>
          <p:cNvPr id="50" name="Google Shape;55;p13"/>
          <p:cNvSpPr txBox="1"/>
          <p:nvPr/>
        </p:nvSpPr>
        <p:spPr>
          <a:xfrm>
            <a:off x="3357243" y="3618334"/>
            <a:ext cx="2470455" cy="256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3475306" y="3984150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436" y="8223472"/>
            <a:ext cx="4289156" cy="799973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64" y="10760"/>
            <a:ext cx="4840519" cy="89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1054</TotalTime>
  <Words>672</Words>
  <Application>Microsoft Office PowerPoint</Application>
  <PresentationFormat>Apresentação na tela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Open Sans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Natália Pires</cp:lastModifiedBy>
  <cp:revision>31</cp:revision>
  <dcterms:created xsi:type="dcterms:W3CDTF">2019-11-28T18:07:22Z</dcterms:created>
  <dcterms:modified xsi:type="dcterms:W3CDTF">2021-10-07T23:01:34Z</dcterms:modified>
</cp:coreProperties>
</file>