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778" autoAdjust="0"/>
    <p:restoredTop sz="94660"/>
  </p:normalViewPr>
  <p:slideViewPr>
    <p:cSldViewPr snapToGrid="0">
      <p:cViewPr>
        <p:scale>
          <a:sx n="100" d="100"/>
          <a:sy n="100" d="100"/>
        </p:scale>
        <p:origin x="1866" y="-10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07/10/2021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76429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07/10/2021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423105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07/10/2021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94358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07/10/2021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9400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4498EEA-50A2-4AF5-B026-BBE85321CA9F}" type="datetimeFigureOut">
              <a:rPr lang="pt-BR" smtClean="0"/>
              <a:t>07/10/2021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099304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4498EEA-50A2-4AF5-B026-BBE85321CA9F}" type="datetimeFigureOut">
              <a:rPr lang="pt-BR" smtClean="0"/>
              <a:t>07/10/2021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28711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 texto mestre</a:t>
            </a:r>
          </a:p>
        </p:txBody>
      </p:sp>
      <p:sp>
        <p:nvSpPr>
          <p:cNvPr id="4" name="Content Placeholder 3"/>
          <p:cNvSpPr>
            <a:spLocks noGrp="1"/>
          </p:cNvSpPr>
          <p:nvPr>
            <p:ph sz="half" idx="2"/>
          </p:nvPr>
        </p:nvSpPr>
        <p:spPr>
          <a:xfrm>
            <a:off x="472381" y="3340100"/>
            <a:ext cx="2901255" cy="4912784"/>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 texto mestre</a:t>
            </a:r>
          </a:p>
        </p:txBody>
      </p:sp>
      <p:sp>
        <p:nvSpPr>
          <p:cNvPr id="6" name="Content Placeholder 5"/>
          <p:cNvSpPr>
            <a:spLocks noGrp="1"/>
          </p:cNvSpPr>
          <p:nvPr>
            <p:ph sz="quarter" idx="4"/>
          </p:nvPr>
        </p:nvSpPr>
        <p:spPr>
          <a:xfrm>
            <a:off x="3471863" y="3340100"/>
            <a:ext cx="2915543" cy="4912784"/>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4498EEA-50A2-4AF5-B026-BBE85321CA9F}" type="datetimeFigureOut">
              <a:rPr lang="pt-BR" smtClean="0"/>
              <a:t>07/10/2021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7636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4498EEA-50A2-4AF5-B026-BBE85321CA9F}" type="datetimeFigureOut">
              <a:rPr lang="pt-BR" smtClean="0"/>
              <a:t>07/10/2021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63167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98EEA-50A2-4AF5-B026-BBE85321CA9F}" type="datetimeFigureOut">
              <a:rPr lang="pt-BR" smtClean="0"/>
              <a:t>07/10/2021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23267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 texto mestre</a:t>
            </a:r>
          </a:p>
        </p:txBody>
      </p:sp>
      <p:sp>
        <p:nvSpPr>
          <p:cNvPr id="5" name="Date Placeholder 4"/>
          <p:cNvSpPr>
            <a:spLocks noGrp="1"/>
          </p:cNvSpPr>
          <p:nvPr>
            <p:ph type="dt" sz="half" idx="10"/>
          </p:nvPr>
        </p:nvSpPr>
        <p:spPr/>
        <p:txBody>
          <a:bodyPr/>
          <a:lstStyle/>
          <a:p>
            <a:fld id="{94498EEA-50A2-4AF5-B026-BBE85321CA9F}" type="datetimeFigureOut">
              <a:rPr lang="pt-BR" smtClean="0"/>
              <a:t>07/10/2021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3145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 texto mestre</a:t>
            </a:r>
          </a:p>
        </p:txBody>
      </p:sp>
      <p:sp>
        <p:nvSpPr>
          <p:cNvPr id="5" name="Date Placeholder 4"/>
          <p:cNvSpPr>
            <a:spLocks noGrp="1"/>
          </p:cNvSpPr>
          <p:nvPr>
            <p:ph type="dt" sz="half" idx="10"/>
          </p:nvPr>
        </p:nvSpPr>
        <p:spPr/>
        <p:txBody>
          <a:bodyPr/>
          <a:lstStyle/>
          <a:p>
            <a:fld id="{94498EEA-50A2-4AF5-B026-BBE85321CA9F}" type="datetimeFigureOut">
              <a:rPr lang="pt-BR" smtClean="0"/>
              <a:t>07/10/2021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385373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4498EEA-50A2-4AF5-B026-BBE85321CA9F}" type="datetimeFigureOut">
              <a:rPr lang="pt-BR" smtClean="0"/>
              <a:t>07/10/2021</a:t>
            </a:fld>
            <a:endParaRPr lang="pt-B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DAF800C-9F52-4E30-8E77-63F4CD0B9CC3}" type="slidenum">
              <a:rPr lang="pt-BR" smtClean="0"/>
              <a:t>‹nº›</a:t>
            </a:fld>
            <a:endParaRPr lang="pt-BR"/>
          </a:p>
        </p:txBody>
      </p:sp>
    </p:spTree>
    <p:extLst>
      <p:ext uri="{BB962C8B-B14F-4D97-AF65-F5344CB8AC3E}">
        <p14:creationId xmlns:p14="http://schemas.microsoft.com/office/powerpoint/2010/main" val="3257360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Google Shape;55;p13"/>
          <p:cNvSpPr txBox="1"/>
          <p:nvPr/>
        </p:nvSpPr>
        <p:spPr>
          <a:xfrm>
            <a:off x="174862" y="2114631"/>
            <a:ext cx="2238221"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Introdução/Fundamentos</a:t>
            </a:r>
          </a:p>
        </p:txBody>
      </p:sp>
      <p:sp>
        <p:nvSpPr>
          <p:cNvPr id="22" name="Google Shape;56;p13"/>
          <p:cNvSpPr txBox="1"/>
          <p:nvPr/>
        </p:nvSpPr>
        <p:spPr>
          <a:xfrm>
            <a:off x="1068496" y="1721456"/>
            <a:ext cx="4721005" cy="612898"/>
          </a:xfrm>
          <a:prstGeom prst="rect">
            <a:avLst/>
          </a:prstGeom>
          <a:noFill/>
          <a:ln>
            <a:noFill/>
          </a:ln>
        </p:spPr>
        <p:txBody>
          <a:bodyPr spcFirstLastPara="1" wrap="square" lIns="91425" tIns="91425" rIns="91425" bIns="91425" anchor="t" anchorCtr="0">
            <a:noAutofit/>
          </a:bodyPr>
          <a:lstStyle/>
          <a:p>
            <a:pPr algn="ctr">
              <a:lnSpc>
                <a:spcPct val="107000"/>
              </a:lnSpc>
              <a:spcAft>
                <a:spcPts val="1500"/>
              </a:spcAft>
            </a:pPr>
            <a:r>
              <a:rPr lang="pt-BR" sz="800" dirty="0">
                <a:effectLst/>
                <a:latin typeface="Open Sans" panose="020B0606030504020204" pitchFamily="34" charset="0"/>
                <a:ea typeface="Open Sans" panose="020B0606030504020204" pitchFamily="34" charset="0"/>
                <a:cs typeface="Open Sans" panose="020B0606030504020204" pitchFamily="34" charset="0"/>
              </a:rPr>
              <a:t>Ana Caroline Leite Guedes</a:t>
            </a:r>
            <a:r>
              <a:rPr lang="pt-BR" sz="800" baseline="30000" dirty="0">
                <a:effectLst/>
                <a:latin typeface="Open Sans" panose="020B0606030504020204" pitchFamily="34" charset="0"/>
                <a:ea typeface="Open Sans" panose="020B0606030504020204" pitchFamily="34" charset="0"/>
                <a:cs typeface="Open Sans" panose="020B0606030504020204" pitchFamily="34" charset="0"/>
              </a:rPr>
              <a:t>1</a:t>
            </a:r>
            <a:r>
              <a:rPr lang="pt-BR" sz="800" dirty="0">
                <a:effectLst/>
                <a:latin typeface="Open Sans" panose="020B0606030504020204" pitchFamily="34" charset="0"/>
                <a:ea typeface="Open Sans" panose="020B0606030504020204" pitchFamily="34" charset="0"/>
                <a:cs typeface="Open Sans" panose="020B0606030504020204" pitchFamily="34" charset="0"/>
              </a:rPr>
              <a:t>; </a:t>
            </a:r>
            <a:r>
              <a:rPr lang="pt-BR" sz="800" dirty="0">
                <a:latin typeface="Open Sans" panose="020B0606030504020204" pitchFamily="34" charset="0"/>
                <a:ea typeface="Open Sans" panose="020B0606030504020204" pitchFamily="34" charset="0"/>
                <a:cs typeface="Open Sans" panose="020B0606030504020204" pitchFamily="34" charset="0"/>
              </a:rPr>
              <a:t>Raimundo Benicio de Vasconcelos Neto²; Rebecca </a:t>
            </a:r>
            <a:r>
              <a:rPr lang="pt-BR" sz="800" dirty="0" err="1">
                <a:latin typeface="Open Sans" panose="020B0606030504020204" pitchFamily="34" charset="0"/>
                <a:ea typeface="Open Sans" panose="020B0606030504020204" pitchFamily="34" charset="0"/>
                <a:cs typeface="Open Sans" panose="020B0606030504020204" pitchFamily="34" charset="0"/>
              </a:rPr>
              <a:t>Shaiane</a:t>
            </a:r>
            <a:r>
              <a:rPr lang="pt-BR" sz="800" dirty="0">
                <a:latin typeface="Open Sans" panose="020B0606030504020204" pitchFamily="34" charset="0"/>
                <a:ea typeface="Open Sans" panose="020B0606030504020204" pitchFamily="34" charset="0"/>
                <a:cs typeface="Open Sans" panose="020B0606030504020204" pitchFamily="34" charset="0"/>
              </a:rPr>
              <a:t> Soares Nunes Rivoredo³; </a:t>
            </a:r>
            <a:r>
              <a:rPr lang="pt-BR" sz="800" dirty="0">
                <a:effectLst/>
                <a:latin typeface="Open Sans" panose="020B0606030504020204" pitchFamily="34" charset="0"/>
                <a:ea typeface="Open Sans" panose="020B0606030504020204" pitchFamily="34" charset="0"/>
                <a:cs typeface="Open Sans" panose="020B0606030504020204" pitchFamily="34" charset="0"/>
              </a:rPr>
              <a:t>Fernanda </a:t>
            </a:r>
            <a:r>
              <a:rPr lang="pt-BR" sz="800" dirty="0" err="1">
                <a:effectLst/>
                <a:latin typeface="Open Sans" panose="020B0606030504020204" pitchFamily="34" charset="0"/>
                <a:ea typeface="Open Sans" panose="020B0606030504020204" pitchFamily="34" charset="0"/>
                <a:cs typeface="Open Sans" panose="020B0606030504020204" pitchFamily="34" charset="0"/>
              </a:rPr>
              <a:t>Gabry</a:t>
            </a:r>
            <a:r>
              <a:rPr lang="pt-BR" sz="800" dirty="0">
                <a:effectLst/>
                <a:latin typeface="Open Sans" panose="020B0606030504020204" pitchFamily="34" charset="0"/>
                <a:ea typeface="Open Sans" panose="020B0606030504020204" pitchFamily="34" charset="0"/>
                <a:cs typeface="Open Sans" panose="020B0606030504020204" pitchFamily="34" charset="0"/>
              </a:rPr>
              <a:t> </a:t>
            </a:r>
            <a:r>
              <a:rPr lang="pt-BR" sz="800" dirty="0" err="1">
                <a:effectLst/>
                <a:latin typeface="Open Sans" panose="020B0606030504020204" pitchFamily="34" charset="0"/>
                <a:ea typeface="Open Sans" panose="020B0606030504020204" pitchFamily="34" charset="0"/>
                <a:cs typeface="Open Sans" panose="020B0606030504020204" pitchFamily="34" charset="0"/>
              </a:rPr>
              <a:t>Scazuza</a:t>
            </a:r>
            <a:r>
              <a:rPr lang="pt-BR" sz="800" dirty="0">
                <a:effectLst/>
                <a:latin typeface="Open Sans" panose="020B0606030504020204" pitchFamily="34" charset="0"/>
                <a:ea typeface="Open Sans" panose="020B0606030504020204" pitchFamily="34" charset="0"/>
                <a:cs typeface="Open Sans" panose="020B0606030504020204" pitchFamily="34" charset="0"/>
              </a:rPr>
              <a:t> Gomes de Souza</a:t>
            </a:r>
            <a:r>
              <a:rPr lang="pt-BR" sz="800" baseline="30000" dirty="0">
                <a:latin typeface="Open Sans" panose="020B0606030504020204" pitchFamily="34" charset="0"/>
                <a:ea typeface="Open Sans" panose="020B0606030504020204" pitchFamily="34" charset="0"/>
                <a:cs typeface="Open Sans" panose="020B0606030504020204" pitchFamily="34" charset="0"/>
              </a:rPr>
              <a:t> 4</a:t>
            </a:r>
            <a:r>
              <a:rPr lang="pt-BR" sz="800" dirty="0">
                <a:effectLst/>
                <a:latin typeface="Open Sans" panose="020B0606030504020204" pitchFamily="34" charset="0"/>
                <a:ea typeface="Open Sans" panose="020B0606030504020204" pitchFamily="34" charset="0"/>
                <a:cs typeface="Open Sans" panose="020B0606030504020204" pitchFamily="34" charset="0"/>
              </a:rPr>
              <a:t> . Centro Universitário São Lucas – AFYA (UNISL)</a:t>
            </a:r>
            <a:r>
              <a:rPr lang="pt-BR" sz="800" baseline="30000" dirty="0">
                <a:effectLst/>
                <a:latin typeface="Open Sans" panose="020B0606030504020204" pitchFamily="34" charset="0"/>
                <a:ea typeface="Open Sans" panose="020B0606030504020204" pitchFamily="34" charset="0"/>
                <a:cs typeface="Open Sans" panose="020B0606030504020204" pitchFamily="34" charset="0"/>
              </a:rPr>
              <a:t> 1,2,3</a:t>
            </a:r>
            <a:endParaRPr lang="pt-BR" sz="8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3" name="Google Shape;55;p13"/>
          <p:cNvSpPr txBox="1"/>
          <p:nvPr/>
        </p:nvSpPr>
        <p:spPr>
          <a:xfrm>
            <a:off x="354702" y="1102299"/>
            <a:ext cx="6060089" cy="659926"/>
          </a:xfrm>
          <a:prstGeom prst="rect">
            <a:avLst/>
          </a:prstGeom>
          <a:noFill/>
          <a:ln>
            <a:noFill/>
          </a:ln>
        </p:spPr>
        <p:txBody>
          <a:bodyPr spcFirstLastPara="1" wrap="square" lIns="91425" tIns="91425" rIns="91425" bIns="91425" anchor="t" anchorCtr="0">
            <a:noAutofit/>
          </a:bodyPr>
          <a:lstStyle/>
          <a:p>
            <a:pPr algn="ctr"/>
            <a:r>
              <a:rPr lang="pt-BR" sz="1400" b="1" i="0" dirty="0">
                <a:solidFill>
                  <a:srgbClr val="002060"/>
                </a:solidFill>
                <a:effectLst/>
                <a:latin typeface="Lato" panose="020F0502020204030203" pitchFamily="34" charset="0"/>
                <a:ea typeface="Lato" panose="020F0502020204030203" pitchFamily="34" charset="0"/>
                <a:cs typeface="Lato" panose="020F0502020204030203" pitchFamily="34" charset="0"/>
              </a:rPr>
              <a:t>SÍNDROME DE OGILVIE SECUNDÁRIA A HIPOCALEMIA: UM RELATO DE CASO.</a:t>
            </a:r>
            <a:endParaRPr lang="pt-BR" sz="1400" b="1" dirty="0">
              <a:solidFill>
                <a:srgbClr val="002060"/>
              </a:solidFill>
              <a:latin typeface="Lato" panose="020F0502020204030203" pitchFamily="34" charset="0"/>
              <a:ea typeface="Lato" panose="020F0502020204030203" pitchFamily="34" charset="0"/>
              <a:cs typeface="Lato" panose="020F0502020204030203" pitchFamily="34" charset="0"/>
              <a:sym typeface="Lato"/>
            </a:endParaRPr>
          </a:p>
        </p:txBody>
      </p:sp>
      <p:sp>
        <p:nvSpPr>
          <p:cNvPr id="31" name="CaixaDeTexto 30"/>
          <p:cNvSpPr txBox="1"/>
          <p:nvPr/>
        </p:nvSpPr>
        <p:spPr>
          <a:xfrm>
            <a:off x="219257" y="4700864"/>
            <a:ext cx="3083486" cy="338554"/>
          </a:xfrm>
          <a:prstGeom prst="rect">
            <a:avLst/>
          </a:prstGeom>
          <a:noFill/>
        </p:spPr>
        <p:txBody>
          <a:bodyPr wrap="square" rtlCol="0">
            <a:spAutoFit/>
          </a:bodyPr>
          <a:lstStyle/>
          <a:p>
            <a:pPr lvl="0" algn="just"/>
            <a:r>
              <a:rPr lang="pt-BR" sz="800" b="0" i="0" dirty="0">
                <a:effectLst/>
                <a:latin typeface="Open Sans" panose="020B0606030504020204" pitchFamily="34" charset="0"/>
                <a:ea typeface="Open Sans" panose="020B0606030504020204" pitchFamily="34" charset="0"/>
                <a:cs typeface="Open Sans" panose="020B0606030504020204" pitchFamily="34" charset="0"/>
              </a:rPr>
              <a:t>Relatar um caso de Síndrome de </a:t>
            </a:r>
            <a:r>
              <a:rPr lang="pt-BR" sz="800" b="0" i="0" dirty="0" err="1">
                <a:effectLst/>
                <a:latin typeface="Open Sans" panose="020B0606030504020204" pitchFamily="34" charset="0"/>
                <a:ea typeface="Open Sans" panose="020B0606030504020204" pitchFamily="34" charset="0"/>
                <a:cs typeface="Open Sans" panose="020B0606030504020204" pitchFamily="34" charset="0"/>
              </a:rPr>
              <a:t>Ogilvie</a:t>
            </a:r>
            <a:r>
              <a:rPr lang="pt-BR" sz="800" b="0" i="0" dirty="0">
                <a:effectLst/>
                <a:latin typeface="Open Sans" panose="020B0606030504020204" pitchFamily="34" charset="0"/>
                <a:ea typeface="Open Sans" panose="020B0606030504020204" pitchFamily="34" charset="0"/>
                <a:cs typeface="Open Sans" panose="020B0606030504020204" pitchFamily="34" charset="0"/>
              </a:rPr>
              <a:t> secundária à hipocalemia.</a:t>
            </a:r>
            <a:endParaRPr lang="pt-BR" sz="800" dirty="0">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2" name="Google Shape;55;p13"/>
          <p:cNvSpPr txBox="1"/>
          <p:nvPr/>
        </p:nvSpPr>
        <p:spPr>
          <a:xfrm>
            <a:off x="174862" y="4266007"/>
            <a:ext cx="969830"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Objetivos</a:t>
            </a:r>
          </a:p>
        </p:txBody>
      </p:sp>
      <p:sp>
        <p:nvSpPr>
          <p:cNvPr id="33" name="CaixaDeTexto 32"/>
          <p:cNvSpPr txBox="1"/>
          <p:nvPr/>
        </p:nvSpPr>
        <p:spPr>
          <a:xfrm>
            <a:off x="202607" y="2542468"/>
            <a:ext cx="3084380" cy="1815882"/>
          </a:xfrm>
          <a:prstGeom prst="rect">
            <a:avLst/>
          </a:prstGeom>
          <a:noFill/>
        </p:spPr>
        <p:txBody>
          <a:bodyPr wrap="square" rtlCol="0">
            <a:spAutoFit/>
          </a:bodyPr>
          <a:lstStyle/>
          <a:p>
            <a:pPr lvl="0" algn="just"/>
            <a:r>
              <a:rPr lang="pt-BR" sz="800" b="0" i="0" dirty="0">
                <a:effectLst/>
                <a:latin typeface="Open Sans" panose="020B0606030504020204" pitchFamily="34" charset="0"/>
                <a:ea typeface="Open Sans" panose="020B0606030504020204" pitchFamily="34" charset="0"/>
                <a:cs typeface="Open Sans" panose="020B0606030504020204" pitchFamily="34" charset="0"/>
              </a:rPr>
              <a:t>A síndrome de </a:t>
            </a:r>
            <a:r>
              <a:rPr lang="pt-BR" sz="800" b="0" i="0" dirty="0" err="1">
                <a:effectLst/>
                <a:latin typeface="Open Sans" panose="020B0606030504020204" pitchFamily="34" charset="0"/>
                <a:ea typeface="Open Sans" panose="020B0606030504020204" pitchFamily="34" charset="0"/>
                <a:cs typeface="Open Sans" panose="020B0606030504020204" pitchFamily="34" charset="0"/>
              </a:rPr>
              <a:t>Ogilvie</a:t>
            </a:r>
            <a:r>
              <a:rPr lang="pt-BR" sz="800" b="0" i="0" dirty="0">
                <a:effectLst/>
                <a:latin typeface="Open Sans" panose="020B0606030504020204" pitchFamily="34" charset="0"/>
                <a:ea typeface="Open Sans" panose="020B0606030504020204" pitchFamily="34" charset="0"/>
                <a:cs typeface="Open Sans" panose="020B0606030504020204" pitchFamily="34" charset="0"/>
              </a:rPr>
              <a:t> é condição clínica com sinais, sintomas e aparência radiológica de dilatação acentuada do cólon sem causa mecânica e pode complicar com rompimento da parede do cólon e sepse abdominal (Ribas Filho et al., 2009). Tal condição necessita de um diagnóstico ágil a partir da associação de achados clínicos, laboratoriais e radiológicos, com o fito de minimizar os impactos de um tratamento tardio, bem como os índices de mortalidade. O tratamento, na maioria das vezes, é cirúrgico ou um combinado terapêutico que tem objetivo de equilibrar a atividade parassimpática e simpática do intestino grosso. Entre as principais causas destaca-se trauma, uso excessivo de determinados fármacos, pós operatório, entre outras e raramente está relacionado à distúrbios eletrolíticos.</a:t>
            </a:r>
            <a:endParaRPr lang="pt-BR" sz="800" dirty="0">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4" name="Google Shape;55;p13"/>
          <p:cNvSpPr txBox="1"/>
          <p:nvPr/>
        </p:nvSpPr>
        <p:spPr>
          <a:xfrm>
            <a:off x="64526" y="5073493"/>
            <a:ext cx="1015742"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Métodos</a:t>
            </a:r>
          </a:p>
        </p:txBody>
      </p:sp>
      <p:sp>
        <p:nvSpPr>
          <p:cNvPr id="35" name="CaixaDeTexto 34"/>
          <p:cNvSpPr txBox="1"/>
          <p:nvPr/>
        </p:nvSpPr>
        <p:spPr>
          <a:xfrm>
            <a:off x="192484" y="6396749"/>
            <a:ext cx="3026875" cy="1692771"/>
          </a:xfrm>
          <a:prstGeom prst="rect">
            <a:avLst/>
          </a:prstGeom>
          <a:noFill/>
        </p:spPr>
        <p:txBody>
          <a:bodyPr wrap="square" rtlCol="0">
            <a:spAutoFit/>
          </a:bodyPr>
          <a:lstStyle/>
          <a:p>
            <a:pPr lvl="0" algn="just"/>
            <a:r>
              <a:rPr lang="pt-BR" sz="800" b="0" i="0" dirty="0">
                <a:effectLst/>
                <a:latin typeface="Open Sans" panose="020B0606030504020204" pitchFamily="34" charset="0"/>
                <a:ea typeface="Open Sans" panose="020B0606030504020204" pitchFamily="34" charset="0"/>
                <a:cs typeface="Open Sans" panose="020B0606030504020204" pitchFamily="34" charset="0"/>
              </a:rPr>
              <a:t>Homem, 51 anos, em situação de rua, com relato de ter sido levado ao pronto socorro (PS) pelo serviço de atendimento móvel de urgência (SAMU) após ser encontrado caído em via pública. Admitido no PS em grave estado geral, Glasgow 6, hipotenso e com sinais de </a:t>
            </a:r>
            <a:r>
              <a:rPr lang="pt-BR" sz="800" b="0" i="0" dirty="0" err="1">
                <a:effectLst/>
                <a:latin typeface="Open Sans" panose="020B0606030504020204" pitchFamily="34" charset="0"/>
                <a:ea typeface="Open Sans" panose="020B0606030504020204" pitchFamily="34" charset="0"/>
                <a:cs typeface="Open Sans" panose="020B0606030504020204" pitchFamily="34" charset="0"/>
              </a:rPr>
              <a:t>broncoaspiração</a:t>
            </a:r>
            <a:r>
              <a:rPr lang="pt-BR" sz="800" b="0" i="0" dirty="0">
                <a:effectLst/>
                <a:latin typeface="Open Sans" panose="020B0606030504020204" pitchFamily="34" charset="0"/>
                <a:ea typeface="Open Sans" panose="020B0606030504020204" pitchFamily="34" charset="0"/>
                <a:cs typeface="Open Sans" panose="020B0606030504020204" pitchFamily="34" charset="0"/>
              </a:rPr>
              <a:t> sendo submetido a intubação orotraqueal, persistiu com hipotensão não responsiva à administração de volume com necessidade de introdução de vasopressores (noradrenalina). Após avaliação clínica detalhada foi evidenciado importante distensão abdominal com hipertimpanismo e sinais de peritonite. Foi submetido a exames laboratoriais que demonstraram anemia grave, leucopenia e hipocalemia grave (K 1,8mEq/L). </a:t>
            </a:r>
            <a:endParaRPr lang="pt-BR" sz="800" dirty="0">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6" name="Google Shape;55;p13"/>
          <p:cNvSpPr txBox="1"/>
          <p:nvPr/>
        </p:nvSpPr>
        <p:spPr>
          <a:xfrm>
            <a:off x="174862" y="5897547"/>
            <a:ext cx="1665410" cy="311352"/>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Descrição do Caso</a:t>
            </a:r>
          </a:p>
        </p:txBody>
      </p:sp>
      <p:sp>
        <p:nvSpPr>
          <p:cNvPr id="37" name="CaixaDeTexto 36"/>
          <p:cNvSpPr txBox="1"/>
          <p:nvPr/>
        </p:nvSpPr>
        <p:spPr>
          <a:xfrm>
            <a:off x="195300" y="5587861"/>
            <a:ext cx="3118095" cy="338554"/>
          </a:xfrm>
          <a:prstGeom prst="rect">
            <a:avLst/>
          </a:prstGeom>
          <a:noFill/>
        </p:spPr>
        <p:txBody>
          <a:bodyPr wrap="square" rtlCol="0">
            <a:spAutoFit/>
          </a:bodyPr>
          <a:lstStyle/>
          <a:p>
            <a:pPr lvl="0" algn="just"/>
            <a:r>
              <a:rPr lang="pt-BR" sz="800" b="0" i="0" dirty="0">
                <a:effectLst/>
                <a:latin typeface="Open Sans" panose="020B0606030504020204" pitchFamily="34" charset="0"/>
                <a:ea typeface="Open Sans" panose="020B0606030504020204" pitchFamily="34" charset="0"/>
                <a:cs typeface="Open Sans" panose="020B0606030504020204" pitchFamily="34" charset="0"/>
              </a:rPr>
              <a:t>As informações foram obtidas por meio de análise de prontuário e </a:t>
            </a:r>
            <a:r>
              <a:rPr lang="pt-BR" sz="800" dirty="0">
                <a:latin typeface="Open Sans" panose="020B0606030504020204" pitchFamily="34" charset="0"/>
                <a:ea typeface="Open Sans" panose="020B0606030504020204" pitchFamily="34" charset="0"/>
                <a:cs typeface="Open Sans" panose="020B0606030504020204" pitchFamily="34" charset="0"/>
              </a:rPr>
              <a:t>registros de imagem.</a:t>
            </a:r>
            <a:endParaRPr lang="pt-BR" sz="800" dirty="0">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8" name="CaixaDeTexto 37"/>
          <p:cNvSpPr txBox="1"/>
          <p:nvPr/>
        </p:nvSpPr>
        <p:spPr>
          <a:xfrm>
            <a:off x="3554055" y="3727652"/>
            <a:ext cx="3178078" cy="1323439"/>
          </a:xfrm>
          <a:prstGeom prst="rect">
            <a:avLst/>
          </a:prstGeom>
          <a:noFill/>
        </p:spPr>
        <p:txBody>
          <a:bodyPr wrap="square" rtlCol="0">
            <a:spAutoFit/>
          </a:bodyPr>
          <a:lstStyle/>
          <a:p>
            <a:pPr algn="just"/>
            <a:r>
              <a:rPr lang="pt-BR" sz="800" b="0" i="0" dirty="0">
                <a:effectLst/>
                <a:latin typeface="Open Sans" panose="020B0606030504020204" pitchFamily="34" charset="0"/>
                <a:ea typeface="Open Sans" panose="020B0606030504020204" pitchFamily="34" charset="0"/>
                <a:cs typeface="Open Sans" panose="020B0606030504020204" pitchFamily="34" charset="0"/>
              </a:rPr>
              <a:t>Portanto, é importante afirmar que a síndrome de </a:t>
            </a:r>
            <a:r>
              <a:rPr lang="pt-BR" sz="800" b="0" i="0" dirty="0" err="1">
                <a:effectLst/>
                <a:latin typeface="Open Sans" panose="020B0606030504020204" pitchFamily="34" charset="0"/>
                <a:ea typeface="Open Sans" panose="020B0606030504020204" pitchFamily="34" charset="0"/>
                <a:cs typeface="Open Sans" panose="020B0606030504020204" pitchFamily="34" charset="0"/>
              </a:rPr>
              <a:t>Ogilvie</a:t>
            </a:r>
            <a:r>
              <a:rPr lang="pt-BR" sz="800" b="0" i="0" dirty="0">
                <a:effectLst/>
                <a:latin typeface="Open Sans" panose="020B0606030504020204" pitchFamily="34" charset="0"/>
                <a:ea typeface="Open Sans" panose="020B0606030504020204" pitchFamily="34" charset="0"/>
                <a:cs typeface="Open Sans" panose="020B0606030504020204" pitchFamily="34" charset="0"/>
              </a:rPr>
              <a:t> é uma ocorrência rara que está relacionada a múltiplas causas. O relato deste caso é fundamental para que seja ressaltado a importância de considerar a síndrome de </a:t>
            </a:r>
            <a:r>
              <a:rPr lang="pt-BR" sz="800" b="0" i="0" dirty="0" err="1">
                <a:effectLst/>
                <a:latin typeface="Open Sans" panose="020B0606030504020204" pitchFamily="34" charset="0"/>
                <a:ea typeface="Open Sans" panose="020B0606030504020204" pitchFamily="34" charset="0"/>
                <a:cs typeface="Open Sans" panose="020B0606030504020204" pitchFamily="34" charset="0"/>
              </a:rPr>
              <a:t>Ogilvie</a:t>
            </a:r>
            <a:r>
              <a:rPr lang="pt-BR" sz="800" b="0" i="0" dirty="0">
                <a:effectLst/>
                <a:latin typeface="Open Sans" panose="020B0606030504020204" pitchFamily="34" charset="0"/>
                <a:ea typeface="Open Sans" panose="020B0606030504020204" pitchFamily="34" charset="0"/>
                <a:cs typeface="Open Sans" panose="020B0606030504020204" pitchFamily="34" charset="0"/>
              </a:rPr>
              <a:t> como hipótese diagnóstica em casos de distensão abdominal associados a hipocalemia. Além disso, deve-se ressaltar a importância de estar atento ao desenvolvimento do quadro clínico a fim de realizar diagnóstico precoce e intervenções objetivando diminuir a morbidade e mortalidade da doença em questão.</a:t>
            </a:r>
            <a:endParaRPr lang="pt-BR" sz="800" dirty="0">
              <a:latin typeface="Open Sans" panose="020B0606030504020204" pitchFamily="34" charset="0"/>
              <a:ea typeface="Open Sans" panose="020B0606030504020204" pitchFamily="34" charset="0"/>
              <a:cs typeface="Open Sans" panose="020B0606030504020204" pitchFamily="34" charset="0"/>
              <a:sym typeface="Open Sans"/>
            </a:endParaRPr>
          </a:p>
        </p:txBody>
      </p:sp>
      <p:sp>
        <p:nvSpPr>
          <p:cNvPr id="39" name="Google Shape;55;p13"/>
          <p:cNvSpPr txBox="1"/>
          <p:nvPr/>
        </p:nvSpPr>
        <p:spPr>
          <a:xfrm>
            <a:off x="3445305" y="3260180"/>
            <a:ext cx="2945086"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Conclusões/Considerações Finais</a:t>
            </a:r>
          </a:p>
        </p:txBody>
      </p:sp>
      <p:sp>
        <p:nvSpPr>
          <p:cNvPr id="44" name="Retângulo 43"/>
          <p:cNvSpPr/>
          <p:nvPr/>
        </p:nvSpPr>
        <p:spPr>
          <a:xfrm>
            <a:off x="254114" y="4600883"/>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6" name="Shape 97"/>
          <p:cNvSpPr txBox="1"/>
          <p:nvPr/>
        </p:nvSpPr>
        <p:spPr>
          <a:xfrm>
            <a:off x="3514094" y="5537445"/>
            <a:ext cx="3178078" cy="830956"/>
          </a:xfrm>
          <a:prstGeom prst="rect">
            <a:avLst/>
          </a:prstGeom>
          <a:noFill/>
          <a:ln>
            <a:noFill/>
          </a:ln>
        </p:spPr>
        <p:txBody>
          <a:bodyPr spcFirstLastPara="1" wrap="square" lIns="91425" tIns="45700" rIns="91425" bIns="45700" anchor="t" anchorCtr="0">
            <a:spAutoFit/>
          </a:bodyPr>
          <a:lstStyle/>
          <a:p>
            <a:pPr marL="228600" lvl="0" indent="-228600" algn="just">
              <a:lnSpc>
                <a:spcPct val="150000"/>
              </a:lnSpc>
              <a:buFont typeface="+mj-lt"/>
              <a:buAutoNum type="arabicPeriod"/>
            </a:pPr>
            <a:r>
              <a:rPr lang="pt-BR" sz="800" b="0" i="0" dirty="0">
                <a:effectLst/>
                <a:latin typeface="Open Sans" panose="020B0606030504020204" pitchFamily="34" charset="0"/>
                <a:ea typeface="Open Sans" panose="020B0606030504020204" pitchFamily="34" charset="0"/>
                <a:cs typeface="Open Sans" panose="020B0606030504020204" pitchFamily="34" charset="0"/>
              </a:rPr>
              <a:t>RIBAS FILHO, Jurandir Marcondes et al. Síndrome de </a:t>
            </a:r>
            <a:r>
              <a:rPr lang="pt-BR" sz="800" b="0" i="0" dirty="0" err="1">
                <a:effectLst/>
                <a:latin typeface="Open Sans" panose="020B0606030504020204" pitchFamily="34" charset="0"/>
                <a:ea typeface="Open Sans" panose="020B0606030504020204" pitchFamily="34" charset="0"/>
                <a:cs typeface="Open Sans" panose="020B0606030504020204" pitchFamily="34" charset="0"/>
              </a:rPr>
              <a:t>Ogilvie</a:t>
            </a:r>
            <a:r>
              <a:rPr lang="pt-BR" sz="800" b="0" i="0" dirty="0">
                <a:effectLst/>
                <a:latin typeface="Open Sans" panose="020B0606030504020204" pitchFamily="34" charset="0"/>
                <a:ea typeface="Open Sans" panose="020B0606030504020204" pitchFamily="34" charset="0"/>
                <a:cs typeface="Open Sans" panose="020B0606030504020204" pitchFamily="34" charset="0"/>
              </a:rPr>
              <a:t> (</a:t>
            </a:r>
            <a:r>
              <a:rPr lang="pt-BR" sz="800" b="0" i="0" dirty="0" err="1">
                <a:effectLst/>
                <a:latin typeface="Open Sans" panose="020B0606030504020204" pitchFamily="34" charset="0"/>
                <a:ea typeface="Open Sans" panose="020B0606030504020204" pitchFamily="34" charset="0"/>
                <a:cs typeface="Open Sans" panose="020B0606030504020204" pitchFamily="34" charset="0"/>
              </a:rPr>
              <a:t>pseudo-obstrução</a:t>
            </a:r>
            <a:r>
              <a:rPr lang="pt-BR" sz="800" b="0" i="0" dirty="0">
                <a:effectLst/>
                <a:latin typeface="Open Sans" panose="020B0606030504020204" pitchFamily="34" charset="0"/>
                <a:ea typeface="Open Sans" panose="020B0606030504020204" pitchFamily="34" charset="0"/>
                <a:cs typeface="Open Sans" panose="020B0606030504020204" pitchFamily="34" charset="0"/>
              </a:rPr>
              <a:t> intestinal aguda): relato de caso. </a:t>
            </a:r>
            <a:r>
              <a:rPr lang="pt-BR" sz="800" b="1" i="0" dirty="0">
                <a:effectLst/>
                <a:latin typeface="Open Sans" panose="020B0606030504020204" pitchFamily="34" charset="0"/>
                <a:ea typeface="Open Sans" panose="020B0606030504020204" pitchFamily="34" charset="0"/>
                <a:cs typeface="Open Sans" panose="020B0606030504020204" pitchFamily="34" charset="0"/>
              </a:rPr>
              <a:t>ABCD. Arquivos Brasileiros de Cirurgia Digestiva (São Paulo)</a:t>
            </a:r>
            <a:r>
              <a:rPr lang="pt-BR" sz="800" b="0" i="0" dirty="0">
                <a:effectLst/>
                <a:latin typeface="Open Sans" panose="020B0606030504020204" pitchFamily="34" charset="0"/>
                <a:ea typeface="Open Sans" panose="020B0606030504020204" pitchFamily="34" charset="0"/>
                <a:cs typeface="Open Sans" panose="020B0606030504020204" pitchFamily="34" charset="0"/>
              </a:rPr>
              <a:t>, v. 22, p. 124-126, 2009.</a:t>
            </a:r>
            <a:endParaRPr lang="pt-BR" sz="8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50" name="Google Shape;55;p13"/>
          <p:cNvSpPr txBox="1"/>
          <p:nvPr/>
        </p:nvSpPr>
        <p:spPr>
          <a:xfrm>
            <a:off x="3471943" y="5118508"/>
            <a:ext cx="2266627" cy="351519"/>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a:solidFill>
                  <a:srgbClr val="074774"/>
                </a:solidFill>
                <a:latin typeface="Lato"/>
                <a:ea typeface="Lato"/>
                <a:cs typeface="Lato"/>
                <a:sym typeface="Lato"/>
              </a:rPr>
              <a:t>Referências Bibliográficas</a:t>
            </a:r>
          </a:p>
        </p:txBody>
      </p:sp>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2370" y="7943077"/>
            <a:ext cx="5704739" cy="1335234"/>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67647"/>
            <a:ext cx="6858000" cy="1165722"/>
          </a:xfrm>
          <a:prstGeom prst="rect">
            <a:avLst/>
          </a:prstGeom>
        </p:spPr>
      </p:pic>
      <p:sp>
        <p:nvSpPr>
          <p:cNvPr id="29" name="Retângulo 28">
            <a:extLst>
              <a:ext uri="{FF2B5EF4-FFF2-40B4-BE49-F238E27FC236}">
                <a16:creationId xmlns:a16="http://schemas.microsoft.com/office/drawing/2014/main" id="{20F0C232-D9D6-43CA-9495-DAFCC286A5E4}"/>
              </a:ext>
            </a:extLst>
          </p:cNvPr>
          <p:cNvSpPr/>
          <p:nvPr/>
        </p:nvSpPr>
        <p:spPr>
          <a:xfrm>
            <a:off x="270971" y="6285212"/>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Retângulo 29">
            <a:extLst>
              <a:ext uri="{FF2B5EF4-FFF2-40B4-BE49-F238E27FC236}">
                <a16:creationId xmlns:a16="http://schemas.microsoft.com/office/drawing/2014/main" id="{CE463621-4429-419F-B93D-5AF2E956BC5B}"/>
              </a:ext>
            </a:extLst>
          </p:cNvPr>
          <p:cNvSpPr/>
          <p:nvPr/>
        </p:nvSpPr>
        <p:spPr>
          <a:xfrm>
            <a:off x="270971" y="2473599"/>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0" name="Retângulo 39">
            <a:extLst>
              <a:ext uri="{FF2B5EF4-FFF2-40B4-BE49-F238E27FC236}">
                <a16:creationId xmlns:a16="http://schemas.microsoft.com/office/drawing/2014/main" id="{CA165FFF-36E6-4427-8CF1-0A27556D4227}"/>
              </a:ext>
            </a:extLst>
          </p:cNvPr>
          <p:cNvSpPr/>
          <p:nvPr/>
        </p:nvSpPr>
        <p:spPr>
          <a:xfrm>
            <a:off x="270971" y="5418123"/>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1" name="CaixaDeTexto 40">
            <a:extLst>
              <a:ext uri="{FF2B5EF4-FFF2-40B4-BE49-F238E27FC236}">
                <a16:creationId xmlns:a16="http://schemas.microsoft.com/office/drawing/2014/main" id="{573EBE0C-8A5A-48FB-BFA5-0FE4BA18C2A6}"/>
              </a:ext>
            </a:extLst>
          </p:cNvPr>
          <p:cNvSpPr txBox="1"/>
          <p:nvPr/>
        </p:nvSpPr>
        <p:spPr>
          <a:xfrm>
            <a:off x="3535191" y="2432312"/>
            <a:ext cx="3084380" cy="830997"/>
          </a:xfrm>
          <a:prstGeom prst="rect">
            <a:avLst/>
          </a:prstGeom>
          <a:noFill/>
        </p:spPr>
        <p:txBody>
          <a:bodyPr wrap="square">
            <a:spAutoFit/>
          </a:bodyPr>
          <a:lstStyle/>
          <a:p>
            <a:pPr algn="just"/>
            <a:r>
              <a:rPr lang="pt-BR" sz="800" b="0" i="0" dirty="0">
                <a:effectLst/>
                <a:latin typeface="Open Sans" panose="020B0606030504020204" pitchFamily="34" charset="0"/>
                <a:ea typeface="Open Sans" panose="020B0606030504020204" pitchFamily="34" charset="0"/>
                <a:cs typeface="Open Sans" panose="020B0606030504020204" pitchFamily="34" charset="0"/>
              </a:rPr>
              <a:t>Realizada tomografia de abdome que evidenciou importante distensão de alças colônias difusamente, concluindo-se então o diagnóstico de síndrome de </a:t>
            </a:r>
            <a:r>
              <a:rPr lang="pt-BR" sz="800" b="0" i="0" dirty="0" err="1">
                <a:effectLst/>
                <a:latin typeface="Open Sans" panose="020B0606030504020204" pitchFamily="34" charset="0"/>
                <a:ea typeface="Open Sans" panose="020B0606030504020204" pitchFamily="34" charset="0"/>
                <a:cs typeface="Open Sans" panose="020B0606030504020204" pitchFamily="34" charset="0"/>
              </a:rPr>
              <a:t>Ogilvie</a:t>
            </a:r>
            <a:r>
              <a:rPr lang="pt-BR" sz="800" b="0" i="0" dirty="0">
                <a:effectLst/>
                <a:latin typeface="Open Sans" panose="020B0606030504020204" pitchFamily="34" charset="0"/>
                <a:ea typeface="Open Sans" panose="020B0606030504020204" pitchFamily="34" charset="0"/>
                <a:cs typeface="Open Sans" panose="020B0606030504020204" pitchFamily="34" charset="0"/>
              </a:rPr>
              <a:t> secundária a hipocalemia. Iniciada reposição endovenosa de potássio conforme protocolo local, com melhora significativa da distensão abdominal e retorno as evacuações em 3 dias.</a:t>
            </a:r>
            <a:r>
              <a:rPr lang="pt-BR" sz="800" dirty="0">
                <a:effectLst/>
                <a:latin typeface="Open Sans" panose="020B0606030504020204" pitchFamily="34" charset="0"/>
                <a:ea typeface="Open Sans" panose="020B0606030504020204" pitchFamily="34" charset="0"/>
                <a:cs typeface="Open Sans" panose="020B0606030504020204" pitchFamily="34" charset="0"/>
              </a:rPr>
              <a:t> </a:t>
            </a:r>
            <a:endParaRPr lang="pt-BR" sz="800"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Retângulo 44">
            <a:extLst>
              <a:ext uri="{FF2B5EF4-FFF2-40B4-BE49-F238E27FC236}">
                <a16:creationId xmlns:a16="http://schemas.microsoft.com/office/drawing/2014/main" id="{265F2F4B-4118-4141-8686-BB5988F18A24}"/>
              </a:ext>
            </a:extLst>
          </p:cNvPr>
          <p:cNvSpPr/>
          <p:nvPr/>
        </p:nvSpPr>
        <p:spPr>
          <a:xfrm>
            <a:off x="3645908" y="3622872"/>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2" name="Retângulo 51">
            <a:extLst>
              <a:ext uri="{FF2B5EF4-FFF2-40B4-BE49-F238E27FC236}">
                <a16:creationId xmlns:a16="http://schemas.microsoft.com/office/drawing/2014/main" id="{DBC3458E-5AFB-4BC4-ADE5-9546244EEC83}"/>
              </a:ext>
            </a:extLst>
          </p:cNvPr>
          <p:cNvSpPr/>
          <p:nvPr/>
        </p:nvSpPr>
        <p:spPr>
          <a:xfrm>
            <a:off x="3561558" y="5440982"/>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217417838"/>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512</Words>
  <Application>Microsoft Office PowerPoint</Application>
  <PresentationFormat>Apresentação na tela (4:3)</PresentationFormat>
  <Paragraphs>15</Paragraphs>
  <Slides>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Arial</vt:lpstr>
      <vt:lpstr>Calibri</vt:lpstr>
      <vt:lpstr>Calibri Light</vt:lpstr>
      <vt:lpstr>Lato</vt:lpstr>
      <vt:lpstr>Open Sans</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 do Windows</dc:creator>
  <cp:lastModifiedBy>Ana Caroline Leite</cp:lastModifiedBy>
  <cp:revision>16</cp:revision>
  <dcterms:created xsi:type="dcterms:W3CDTF">2019-11-28T18:07:22Z</dcterms:created>
  <dcterms:modified xsi:type="dcterms:W3CDTF">2021-10-07T06:51:56Z</dcterms:modified>
</cp:coreProperties>
</file>