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60" autoAdjust="0"/>
    <p:restoredTop sz="94660"/>
  </p:normalViewPr>
  <p:slideViewPr>
    <p:cSldViewPr snapToGrid="0">
      <p:cViewPr varScale="1">
        <p:scale>
          <a:sx n="55" d="100"/>
          <a:sy n="55" d="100"/>
        </p:scale>
        <p:origin x="19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06/10/2021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76429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06/10/2021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423105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06/10/2021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94358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06/10/2021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694001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94498EEA-50A2-4AF5-B026-BBE85321CA9F}" type="datetimeFigureOut">
              <a:rPr lang="pt-BR" smtClean="0"/>
              <a:t>06/10/2021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099304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4498EEA-50A2-4AF5-B026-BBE85321CA9F}" type="datetimeFigureOut">
              <a:rPr lang="pt-BR" smtClean="0"/>
              <a:t>06/10/2021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287113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 texto mestre</a:t>
            </a:r>
          </a:p>
        </p:txBody>
      </p:sp>
      <p:sp>
        <p:nvSpPr>
          <p:cNvPr id="4" name="Content Placeholder 3"/>
          <p:cNvSpPr>
            <a:spLocks noGrp="1"/>
          </p:cNvSpPr>
          <p:nvPr>
            <p:ph sz="half" idx="2"/>
          </p:nvPr>
        </p:nvSpPr>
        <p:spPr>
          <a:xfrm>
            <a:off x="472381" y="3340100"/>
            <a:ext cx="2901255" cy="4912784"/>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 texto mestre</a:t>
            </a:r>
          </a:p>
        </p:txBody>
      </p:sp>
      <p:sp>
        <p:nvSpPr>
          <p:cNvPr id="6" name="Content Placeholder 5"/>
          <p:cNvSpPr>
            <a:spLocks noGrp="1"/>
          </p:cNvSpPr>
          <p:nvPr>
            <p:ph sz="quarter" idx="4"/>
          </p:nvPr>
        </p:nvSpPr>
        <p:spPr>
          <a:xfrm>
            <a:off x="3471863" y="3340100"/>
            <a:ext cx="2915543" cy="4912784"/>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4498EEA-50A2-4AF5-B026-BBE85321CA9F}" type="datetimeFigureOut">
              <a:rPr lang="pt-BR" smtClean="0"/>
              <a:t>06/10/2021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67636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4498EEA-50A2-4AF5-B026-BBE85321CA9F}" type="datetimeFigureOut">
              <a:rPr lang="pt-BR" smtClean="0"/>
              <a:t>06/10/2021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63167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98EEA-50A2-4AF5-B026-BBE85321CA9F}" type="datetimeFigureOut">
              <a:rPr lang="pt-BR" smtClean="0"/>
              <a:t>06/10/2021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23267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 texto mestre</a:t>
            </a:r>
          </a:p>
        </p:txBody>
      </p:sp>
      <p:sp>
        <p:nvSpPr>
          <p:cNvPr id="5" name="Date Placeholder 4"/>
          <p:cNvSpPr>
            <a:spLocks noGrp="1"/>
          </p:cNvSpPr>
          <p:nvPr>
            <p:ph type="dt" sz="half" idx="10"/>
          </p:nvPr>
        </p:nvSpPr>
        <p:spPr/>
        <p:txBody>
          <a:bodyPr/>
          <a:lstStyle/>
          <a:p>
            <a:fld id="{94498EEA-50A2-4AF5-B026-BBE85321CA9F}" type="datetimeFigureOut">
              <a:rPr lang="pt-BR" smtClean="0"/>
              <a:t>06/10/2021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631459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 texto mestre</a:t>
            </a:r>
          </a:p>
        </p:txBody>
      </p:sp>
      <p:sp>
        <p:nvSpPr>
          <p:cNvPr id="5" name="Date Placeholder 4"/>
          <p:cNvSpPr>
            <a:spLocks noGrp="1"/>
          </p:cNvSpPr>
          <p:nvPr>
            <p:ph type="dt" sz="half" idx="10"/>
          </p:nvPr>
        </p:nvSpPr>
        <p:spPr/>
        <p:txBody>
          <a:bodyPr/>
          <a:lstStyle/>
          <a:p>
            <a:fld id="{94498EEA-50A2-4AF5-B026-BBE85321CA9F}" type="datetimeFigureOut">
              <a:rPr lang="pt-BR" smtClean="0"/>
              <a:t>06/10/2021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385373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4498EEA-50A2-4AF5-B026-BBE85321CA9F}" type="datetimeFigureOut">
              <a:rPr lang="pt-BR" smtClean="0"/>
              <a:t>06/10/2021</a:t>
            </a:fld>
            <a:endParaRPr lang="pt-B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DAF800C-9F52-4E30-8E77-63F4CD0B9CC3}" type="slidenum">
              <a:rPr lang="pt-BR" smtClean="0"/>
              <a:t>‹nº›</a:t>
            </a:fld>
            <a:endParaRPr lang="pt-BR"/>
          </a:p>
        </p:txBody>
      </p:sp>
    </p:spTree>
    <p:extLst>
      <p:ext uri="{BB962C8B-B14F-4D97-AF65-F5344CB8AC3E}">
        <p14:creationId xmlns:p14="http://schemas.microsoft.com/office/powerpoint/2010/main" val="3257360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Google Shape;55;p13"/>
          <p:cNvSpPr txBox="1"/>
          <p:nvPr/>
        </p:nvSpPr>
        <p:spPr>
          <a:xfrm>
            <a:off x="278049" y="3380549"/>
            <a:ext cx="2507584"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a:solidFill>
                  <a:srgbClr val="074774"/>
                </a:solidFill>
                <a:latin typeface="Lato"/>
                <a:ea typeface="Lato"/>
                <a:cs typeface="Lato"/>
                <a:sym typeface="Lato"/>
              </a:rPr>
              <a:t>Introdução/Fundamentos</a:t>
            </a:r>
          </a:p>
        </p:txBody>
      </p:sp>
      <p:sp>
        <p:nvSpPr>
          <p:cNvPr id="22" name="Google Shape;56;p13"/>
          <p:cNvSpPr txBox="1"/>
          <p:nvPr/>
        </p:nvSpPr>
        <p:spPr>
          <a:xfrm>
            <a:off x="-27526" y="1794631"/>
            <a:ext cx="6858000" cy="612898"/>
          </a:xfrm>
          <a:prstGeom prst="rect">
            <a:avLst/>
          </a:prstGeom>
          <a:noFill/>
          <a:ln>
            <a:noFill/>
          </a:ln>
        </p:spPr>
        <p:txBody>
          <a:bodyPr spcFirstLastPara="1" wrap="square" lIns="91425" tIns="91425" rIns="91425" bIns="91425" anchor="t" anchorCtr="0">
            <a:noAutofit/>
          </a:bodyPr>
          <a:lstStyle/>
          <a:p>
            <a:pPr lvl="0" algn="ctr"/>
            <a:r>
              <a:rPr lang="pt-BR" sz="1000" dirty="0">
                <a:latin typeface="Open Sans"/>
                <a:ea typeface="Open Sans"/>
                <a:cs typeface="Open Sans"/>
                <a:sym typeface="Open Sans"/>
              </a:rPr>
              <a:t>Autores: Pedro Gabriel Melo de Barros e Silva1,2,3, Giovana Moreti3, Gabriel Queiroz3, Renato </a:t>
            </a:r>
            <a:r>
              <a:rPr lang="pt-BR" sz="1000" dirty="0" err="1">
                <a:latin typeface="Open Sans"/>
                <a:ea typeface="Open Sans"/>
                <a:cs typeface="Open Sans"/>
                <a:sym typeface="Open Sans"/>
              </a:rPr>
              <a:t>Delascio</a:t>
            </a:r>
            <a:r>
              <a:rPr lang="pt-BR" sz="1000" dirty="0">
                <a:latin typeface="Open Sans"/>
                <a:ea typeface="Open Sans"/>
                <a:cs typeface="Open Sans"/>
                <a:sym typeface="Open Sans"/>
              </a:rPr>
              <a:t> Lopes1, Valter Furlan2</a:t>
            </a:r>
          </a:p>
          <a:p>
            <a:pPr lvl="0" algn="ctr"/>
            <a:endParaRPr lang="pt-BR" sz="1000" dirty="0">
              <a:latin typeface="Open Sans"/>
              <a:ea typeface="Open Sans"/>
              <a:cs typeface="Open Sans"/>
              <a:sym typeface="Open Sans"/>
            </a:endParaRPr>
          </a:p>
          <a:p>
            <a:pPr lvl="0" algn="ctr"/>
            <a:r>
              <a:rPr lang="pt-BR" sz="1000" dirty="0">
                <a:latin typeface="Open Sans"/>
                <a:ea typeface="Open Sans"/>
                <a:cs typeface="Open Sans"/>
                <a:sym typeface="Open Sans"/>
              </a:rPr>
              <a:t>Afiliações:</a:t>
            </a:r>
          </a:p>
          <a:p>
            <a:pPr marL="228600" lvl="0" indent="-228600" algn="ctr">
              <a:buAutoNum type="arabicPeriod"/>
            </a:pPr>
            <a:r>
              <a:rPr lang="pt-BR" sz="1000" dirty="0" err="1">
                <a:latin typeface="Open Sans"/>
                <a:ea typeface="Open Sans"/>
                <a:cs typeface="Open Sans"/>
                <a:sym typeface="Open Sans"/>
              </a:rPr>
              <a:t>Brazilian</a:t>
            </a:r>
            <a:r>
              <a:rPr lang="pt-BR" sz="1000" dirty="0">
                <a:latin typeface="Open Sans"/>
                <a:ea typeface="Open Sans"/>
                <a:cs typeface="Open Sans"/>
                <a:sym typeface="Open Sans"/>
              </a:rPr>
              <a:t> </a:t>
            </a:r>
            <a:r>
              <a:rPr lang="pt-BR" sz="1000" dirty="0" err="1">
                <a:latin typeface="Open Sans"/>
                <a:ea typeface="Open Sans"/>
                <a:cs typeface="Open Sans"/>
                <a:sym typeface="Open Sans"/>
              </a:rPr>
              <a:t>Clinical</a:t>
            </a:r>
            <a:r>
              <a:rPr lang="pt-BR" sz="1000" dirty="0">
                <a:latin typeface="Open Sans"/>
                <a:ea typeface="Open Sans"/>
                <a:cs typeface="Open Sans"/>
                <a:sym typeface="Open Sans"/>
              </a:rPr>
              <a:t> </a:t>
            </a:r>
            <a:r>
              <a:rPr lang="pt-BR" sz="1000" dirty="0" err="1">
                <a:latin typeface="Open Sans"/>
                <a:ea typeface="Open Sans"/>
                <a:cs typeface="Open Sans"/>
                <a:sym typeface="Open Sans"/>
              </a:rPr>
              <a:t>Research</a:t>
            </a:r>
            <a:r>
              <a:rPr lang="pt-BR" sz="1000" dirty="0">
                <a:latin typeface="Open Sans"/>
                <a:ea typeface="Open Sans"/>
                <a:cs typeface="Open Sans"/>
                <a:sym typeface="Open Sans"/>
              </a:rPr>
              <a:t> </a:t>
            </a:r>
            <a:r>
              <a:rPr lang="pt-BR" sz="1000" dirty="0" err="1">
                <a:latin typeface="Open Sans"/>
                <a:ea typeface="Open Sans"/>
                <a:cs typeface="Open Sans"/>
                <a:sym typeface="Open Sans"/>
              </a:rPr>
              <a:t>Institute</a:t>
            </a:r>
            <a:r>
              <a:rPr lang="pt-BR" sz="1000" dirty="0">
                <a:latin typeface="Open Sans"/>
                <a:ea typeface="Open Sans"/>
                <a:cs typeface="Open Sans"/>
                <a:sym typeface="Open Sans"/>
              </a:rPr>
              <a:t>; 2. Hospital Samaritano Paulista; 3. Centro Universitário São Camilo</a:t>
            </a:r>
          </a:p>
        </p:txBody>
      </p:sp>
      <p:sp>
        <p:nvSpPr>
          <p:cNvPr id="23" name="Google Shape;55;p13"/>
          <p:cNvSpPr txBox="1"/>
          <p:nvPr/>
        </p:nvSpPr>
        <p:spPr>
          <a:xfrm>
            <a:off x="421505" y="1041896"/>
            <a:ext cx="5635929" cy="218977"/>
          </a:xfrm>
          <a:prstGeom prst="rect">
            <a:avLst/>
          </a:prstGeom>
          <a:noFill/>
          <a:ln>
            <a:noFill/>
          </a:ln>
        </p:spPr>
        <p:txBody>
          <a:bodyPr spcFirstLastPara="1" wrap="square" lIns="91425" tIns="91425" rIns="91425" bIns="91425" anchor="t" anchorCtr="0">
            <a:noAutofit/>
          </a:bodyPr>
          <a:lstStyle/>
          <a:p>
            <a:pPr lvl="0" algn="ctr"/>
            <a:r>
              <a:rPr lang="pt-BR" sz="1400" b="1" dirty="0">
                <a:solidFill>
                  <a:srgbClr val="074774"/>
                </a:solidFill>
                <a:latin typeface="Lato"/>
                <a:ea typeface="Lato"/>
                <a:cs typeface="Lato"/>
                <a:sym typeface="Lato"/>
              </a:rPr>
              <a:t>Características clínicas e complicações hospitalares de pacientes com angina instável na era da troponina de alta sensibilidade: Dados de uma rede nacional de dor torácica</a:t>
            </a:r>
          </a:p>
        </p:txBody>
      </p:sp>
      <p:sp>
        <p:nvSpPr>
          <p:cNvPr id="31" name="CaixaDeTexto 30"/>
          <p:cNvSpPr txBox="1"/>
          <p:nvPr/>
        </p:nvSpPr>
        <p:spPr>
          <a:xfrm>
            <a:off x="248284" y="5331931"/>
            <a:ext cx="3084380" cy="461665"/>
          </a:xfrm>
          <a:prstGeom prst="rect">
            <a:avLst/>
          </a:prstGeom>
          <a:noFill/>
        </p:spPr>
        <p:txBody>
          <a:bodyPr wrap="square" rtlCol="0">
            <a:spAutoFit/>
          </a:bodyPr>
          <a:lstStyle/>
          <a:p>
            <a:pPr lvl="0" algn="just"/>
            <a:r>
              <a:rPr lang="pt-BR" sz="800" dirty="0">
                <a:latin typeface="Open Sans"/>
                <a:ea typeface="Open Sans"/>
                <a:cs typeface="Open Sans"/>
                <a:sym typeface="Open Sans"/>
              </a:rPr>
              <a:t>Avaliar as características clínicas e o risco de óbito em uma população representativa e contemporânea de pacientes com angina instável na era da troponina de alta sensibilidade.</a:t>
            </a:r>
          </a:p>
        </p:txBody>
      </p:sp>
      <p:sp>
        <p:nvSpPr>
          <p:cNvPr id="32" name="Google Shape;55;p13"/>
          <p:cNvSpPr txBox="1"/>
          <p:nvPr/>
        </p:nvSpPr>
        <p:spPr>
          <a:xfrm>
            <a:off x="278049" y="4863807"/>
            <a:ext cx="1015742"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a:solidFill>
                  <a:srgbClr val="074774"/>
                </a:solidFill>
                <a:latin typeface="Lato"/>
                <a:ea typeface="Lato"/>
                <a:cs typeface="Lato"/>
                <a:sym typeface="Lato"/>
              </a:rPr>
              <a:t>Objetivos</a:t>
            </a:r>
          </a:p>
        </p:txBody>
      </p:sp>
      <p:sp>
        <p:nvSpPr>
          <p:cNvPr id="33" name="CaixaDeTexto 32"/>
          <p:cNvSpPr txBox="1"/>
          <p:nvPr/>
        </p:nvSpPr>
        <p:spPr>
          <a:xfrm>
            <a:off x="286348" y="3918238"/>
            <a:ext cx="3084380" cy="954107"/>
          </a:xfrm>
          <a:prstGeom prst="rect">
            <a:avLst/>
          </a:prstGeom>
          <a:noFill/>
        </p:spPr>
        <p:txBody>
          <a:bodyPr wrap="square" rtlCol="0">
            <a:spAutoFit/>
          </a:bodyPr>
          <a:lstStyle/>
          <a:p>
            <a:pPr lvl="0" algn="just"/>
            <a:r>
              <a:rPr lang="pt-BR" sz="800" dirty="0">
                <a:latin typeface="Open Sans"/>
                <a:ea typeface="Open Sans"/>
                <a:cs typeface="Open Sans"/>
                <a:sym typeface="Open Sans"/>
              </a:rPr>
              <a:t>A angina instável representa cerca de um terço dos pacientes internados por síndrome coronária aguda (SCA) no Brasil. Os valores negativos da troponina de alta sensibilidade identificam um grupo de baixo risco e os dados contemporâneos dessa população são limitados. Assim, é importante entender mais sobre a relação entre angina instável e várias comorbidades associadas e os riscos atuais relacionados a esse diagnóstico.</a:t>
            </a:r>
          </a:p>
        </p:txBody>
      </p:sp>
      <p:sp>
        <p:nvSpPr>
          <p:cNvPr id="34" name="Google Shape;55;p13"/>
          <p:cNvSpPr txBox="1"/>
          <p:nvPr/>
        </p:nvSpPr>
        <p:spPr>
          <a:xfrm>
            <a:off x="211875" y="5868154"/>
            <a:ext cx="1015742"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a:solidFill>
                  <a:srgbClr val="074774"/>
                </a:solidFill>
                <a:latin typeface="Lato"/>
                <a:ea typeface="Lato"/>
                <a:cs typeface="Lato"/>
                <a:sym typeface="Lato"/>
              </a:rPr>
              <a:t>Métodos</a:t>
            </a:r>
          </a:p>
        </p:txBody>
      </p:sp>
      <p:sp>
        <p:nvSpPr>
          <p:cNvPr id="35" name="CaixaDeTexto 34"/>
          <p:cNvSpPr txBox="1"/>
          <p:nvPr/>
        </p:nvSpPr>
        <p:spPr>
          <a:xfrm>
            <a:off x="3581400" y="3349270"/>
            <a:ext cx="3110731" cy="2185214"/>
          </a:xfrm>
          <a:prstGeom prst="rect">
            <a:avLst/>
          </a:prstGeom>
          <a:noFill/>
        </p:spPr>
        <p:txBody>
          <a:bodyPr wrap="square" rtlCol="0">
            <a:spAutoFit/>
          </a:bodyPr>
          <a:lstStyle/>
          <a:p>
            <a:pPr lvl="0" algn="just"/>
            <a:r>
              <a:rPr lang="pt-BR" sz="800" dirty="0">
                <a:latin typeface="Open Sans"/>
                <a:ea typeface="Open Sans"/>
                <a:cs typeface="Open Sans"/>
                <a:sym typeface="Open Sans"/>
              </a:rPr>
              <a:t>Foram incluídos 843 pacientes, dos quais 37,3% eram mulheres. A mediana de idade foi de 62 ± 11 anos. A comorbidade mais comum foi hipertensão (82,3%). Em relação ao tratamento durante a internação, 40,9% (n = 345) foram manejados com estratégia de tratamento conservador, 41,6% (n = 351) foram submetidos à intervenção coronária percutânea (ICP) e 17,4% (n = 147) à cirurgia de revascularização do miocárdio (CRM) ) Quase metade dos pacientes (49,8%) tinha história médica pregressa de doença arterial coronária (DAC). Destes, 55,6% permaneceram com estratégia de tratamento conservador, 34,6% foram submetidos a ICP e 9,7% foram submetidos à CRM. Entre os outros 50,2% dos pacientes sem história de DAC, 81,3% foram diagnosticados com doença arterial coronariana obstrutiva e 90,4% deles foram tratados com estratégia invasiva (ICP ou CRM). Durante o período de avaliação, apenas três óbitos foram documentados durante a internação, todos decorrentes de complicações após a CRM.</a:t>
            </a:r>
          </a:p>
        </p:txBody>
      </p:sp>
      <p:sp>
        <p:nvSpPr>
          <p:cNvPr id="36" name="Google Shape;55;p13"/>
          <p:cNvSpPr txBox="1"/>
          <p:nvPr/>
        </p:nvSpPr>
        <p:spPr>
          <a:xfrm>
            <a:off x="3503791" y="2887802"/>
            <a:ext cx="1346372" cy="326057"/>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a:solidFill>
                  <a:srgbClr val="074774"/>
                </a:solidFill>
                <a:latin typeface="Lato"/>
                <a:ea typeface="Lato"/>
                <a:cs typeface="Lato"/>
                <a:sym typeface="Lato"/>
              </a:rPr>
              <a:t>Resultados</a:t>
            </a:r>
          </a:p>
        </p:txBody>
      </p:sp>
      <p:sp>
        <p:nvSpPr>
          <p:cNvPr id="37" name="CaixaDeTexto 36"/>
          <p:cNvSpPr txBox="1"/>
          <p:nvPr/>
        </p:nvSpPr>
        <p:spPr>
          <a:xfrm>
            <a:off x="252633" y="6494561"/>
            <a:ext cx="3118095" cy="830997"/>
          </a:xfrm>
          <a:prstGeom prst="rect">
            <a:avLst/>
          </a:prstGeom>
          <a:noFill/>
        </p:spPr>
        <p:txBody>
          <a:bodyPr wrap="square" rtlCol="0">
            <a:spAutoFit/>
          </a:bodyPr>
          <a:lstStyle/>
          <a:p>
            <a:pPr lvl="0" algn="just"/>
            <a:r>
              <a:rPr lang="pt-BR" sz="800" dirty="0">
                <a:latin typeface="Open Sans"/>
                <a:ea typeface="Open Sans"/>
                <a:cs typeface="Open Sans"/>
                <a:sym typeface="Open Sans"/>
              </a:rPr>
              <a:t>Estudo de coorte retrospectivo, que analisou prontuários de pacientes com diagnóstico de angina instável, entre 2014 e 2020, encaminhados a um centro de referência de uma rede de dor torácica. Diferentes dados foram coletados: características demográficas, comorbidades, avaliação isquêmica, tipo de intervenção realizada, complicações e mortalidade.</a:t>
            </a:r>
          </a:p>
        </p:txBody>
      </p:sp>
      <p:sp>
        <p:nvSpPr>
          <p:cNvPr id="38" name="CaixaDeTexto 37"/>
          <p:cNvSpPr txBox="1"/>
          <p:nvPr/>
        </p:nvSpPr>
        <p:spPr>
          <a:xfrm>
            <a:off x="3468047" y="6292371"/>
            <a:ext cx="3178078" cy="1323439"/>
          </a:xfrm>
          <a:prstGeom prst="rect">
            <a:avLst/>
          </a:prstGeom>
          <a:noFill/>
        </p:spPr>
        <p:txBody>
          <a:bodyPr wrap="square" rtlCol="0">
            <a:spAutoFit/>
          </a:bodyPr>
          <a:lstStyle/>
          <a:p>
            <a:pPr lvl="0" algn="just"/>
            <a:r>
              <a:rPr lang="pt-BR" sz="800" dirty="0">
                <a:latin typeface="Open Sans"/>
                <a:ea typeface="Open Sans"/>
                <a:cs typeface="Open Sans"/>
                <a:sym typeface="Open Sans"/>
              </a:rPr>
              <a:t>No Brasil, os dados de pacientes com angina instável ainda são limitados. Este estudo demonstra que a taxa de intervenção neste grupo é frequente, mesmo em pacientes sem diagnóstico prévio de DAC com troponina de alta sensibilidade negativa. Apesar disso, a incidência de óbito foi muito baixa nessa população contemporânea e ocorreu apenas em pacientes submetidos à revascularização do miocárdio. Mais estudos são necessários para determinar o impacto da hospitalização e da intervenção coronária em desfechos clínicos relevantes entre pacientes com angina </a:t>
            </a:r>
            <a:r>
              <a:rPr lang="pt-BR" sz="800" dirty="0" err="1">
                <a:latin typeface="Open Sans"/>
                <a:ea typeface="Open Sans"/>
                <a:cs typeface="Open Sans"/>
                <a:sym typeface="Open Sans"/>
              </a:rPr>
              <a:t>instáveli</a:t>
            </a:r>
            <a:r>
              <a:rPr lang="pt-BR" sz="800" dirty="0">
                <a:latin typeface="Open Sans"/>
                <a:ea typeface="Open Sans"/>
                <a:cs typeface="Open Sans"/>
                <a:sym typeface="Open Sans"/>
              </a:rPr>
              <a:t>.</a:t>
            </a:r>
          </a:p>
        </p:txBody>
      </p:sp>
      <p:sp>
        <p:nvSpPr>
          <p:cNvPr id="39" name="Google Shape;55;p13"/>
          <p:cNvSpPr txBox="1"/>
          <p:nvPr/>
        </p:nvSpPr>
        <p:spPr>
          <a:xfrm>
            <a:off x="3337599" y="5810808"/>
            <a:ext cx="3193383"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a:solidFill>
                  <a:srgbClr val="074774"/>
                </a:solidFill>
                <a:latin typeface="Lato"/>
                <a:ea typeface="Lato"/>
                <a:cs typeface="Lato"/>
                <a:sym typeface="Lato"/>
              </a:rPr>
              <a:t>Conclusões/Considerações Finais</a:t>
            </a:r>
          </a:p>
        </p:txBody>
      </p:sp>
      <p:sp>
        <p:nvSpPr>
          <p:cNvPr id="43" name="Retângulo 42"/>
          <p:cNvSpPr/>
          <p:nvPr/>
        </p:nvSpPr>
        <p:spPr>
          <a:xfrm flipV="1">
            <a:off x="421505" y="3833993"/>
            <a:ext cx="2316165"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4" name="Retângulo 43"/>
          <p:cNvSpPr/>
          <p:nvPr/>
        </p:nvSpPr>
        <p:spPr>
          <a:xfrm>
            <a:off x="354702" y="5239533"/>
            <a:ext cx="2853233"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7" name="Retângulo 46"/>
          <p:cNvSpPr/>
          <p:nvPr/>
        </p:nvSpPr>
        <p:spPr>
          <a:xfrm flipV="1">
            <a:off x="3561561" y="6152738"/>
            <a:ext cx="2692744"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8" name="Retângulo 47"/>
          <p:cNvSpPr/>
          <p:nvPr/>
        </p:nvSpPr>
        <p:spPr>
          <a:xfrm flipV="1">
            <a:off x="3661788" y="3279618"/>
            <a:ext cx="2492290"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9" name="Retângulo 48"/>
          <p:cNvSpPr/>
          <p:nvPr/>
        </p:nvSpPr>
        <p:spPr>
          <a:xfrm>
            <a:off x="354701" y="6337335"/>
            <a:ext cx="2853233"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221" y="8048767"/>
            <a:ext cx="4289156" cy="1003907"/>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664" y="-14452"/>
            <a:ext cx="4949284" cy="1001023"/>
          </a:xfrm>
          <a:prstGeom prst="rect">
            <a:avLst/>
          </a:prstGeom>
        </p:spPr>
      </p:pic>
    </p:spTree>
    <p:extLst>
      <p:ext uri="{BB962C8B-B14F-4D97-AF65-F5344CB8AC3E}">
        <p14:creationId xmlns:p14="http://schemas.microsoft.com/office/powerpoint/2010/main" val="3217417838"/>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510</Words>
  <Application>Microsoft Office PowerPoint</Application>
  <PresentationFormat>Apresentação na tela (4:3)</PresentationFormat>
  <Paragraphs>15</Paragraphs>
  <Slides>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vt:i4>
      </vt:variant>
    </vt:vector>
  </HeadingPairs>
  <TitlesOfParts>
    <vt:vector size="7" baseType="lpstr">
      <vt:lpstr>Arial</vt:lpstr>
      <vt:lpstr>Calibri</vt:lpstr>
      <vt:lpstr>Calibri Light</vt:lpstr>
      <vt:lpstr>Lato</vt:lpstr>
      <vt:lpstr>Open Sans</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 do Windows</dc:creator>
  <cp:lastModifiedBy>Pedro Gabriel Melo Barros e Silva - TotalCor/SP</cp:lastModifiedBy>
  <cp:revision>12</cp:revision>
  <dcterms:created xsi:type="dcterms:W3CDTF">2019-11-28T18:07:22Z</dcterms:created>
  <dcterms:modified xsi:type="dcterms:W3CDTF">2021-10-06T09:38:05Z</dcterms:modified>
</cp:coreProperties>
</file>