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32404050" cy="43206988"/>
  <p:notesSz cx="6669088" cy="9753600"/>
  <p:defaultTextStyle>
    <a:defPPr>
      <a:defRPr lang="en-GB"/>
    </a:defPPr>
    <a:lvl1pPr algn="l" defTabSz="447675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1pPr>
    <a:lvl2pPr marL="455613" indent="1588" algn="l" defTabSz="447675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2pPr>
    <a:lvl3pPr marL="912813" indent="1588" algn="l" defTabSz="447675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0013" indent="1588" algn="l" defTabSz="447675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7213" indent="1588" algn="l" defTabSz="447675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32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2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AEB1"/>
    <a:srgbClr val="31BEC1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0314" autoAdjust="0"/>
    <p:restoredTop sz="98387" autoAdjust="0"/>
  </p:normalViewPr>
  <p:slideViewPr>
    <p:cSldViewPr>
      <p:cViewPr varScale="1">
        <p:scale>
          <a:sx n="12" d="100"/>
          <a:sy n="12" d="100"/>
        </p:scale>
        <p:origin x="2586" y="114"/>
      </p:cViewPr>
      <p:guideLst>
        <p:guide orient="horz" pos="2161"/>
        <p:guide pos="3239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072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49223"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defTabSz="449223" eaLnBrk="0" hangingPunct="0">
              <a:defRPr sz="1200"/>
            </a:lvl1pPr>
          </a:lstStyle>
          <a:p>
            <a:pPr>
              <a:defRPr/>
            </a:pPr>
            <a:fld id="{71247036-0C10-400C-9241-1775E76EC000}" type="datetimeFigureOut">
              <a:rPr lang="pt-BR"/>
              <a:pPr>
                <a:defRPr/>
              </a:pPr>
              <a:t>07/10/2021</a:t>
            </a:fld>
            <a:endParaRPr lang="pt-BR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64650"/>
            <a:ext cx="288925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defTabSz="449223"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264650"/>
            <a:ext cx="288925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defTabSz="449223" eaLnBrk="0" hangingPunct="0">
              <a:defRPr sz="1200"/>
            </a:lvl1pPr>
          </a:lstStyle>
          <a:p>
            <a:pPr>
              <a:defRPr/>
            </a:pPr>
            <a:fld id="{6B3B699E-95B0-4B93-AA36-CF6F6388265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32062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"/>
          <p:cNvSpPr>
            <a:spLocks noChangeArrowheads="1"/>
          </p:cNvSpPr>
          <p:nvPr/>
        </p:nvSpPr>
        <p:spPr bwMode="auto">
          <a:xfrm>
            <a:off x="0" y="0"/>
            <a:ext cx="6669088" cy="97536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</p:spPr>
        <p:txBody>
          <a:bodyPr wrap="none" lIns="89785" tIns="44892" rIns="89785" bIns="44892" anchor="ctr"/>
          <a:lstStyle/>
          <a:p>
            <a:pPr defTabSz="441325">
              <a:lnSpc>
                <a:spcPct val="81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3075" name="AutoShape 2"/>
          <p:cNvSpPr>
            <a:spLocks noChangeArrowheads="1"/>
          </p:cNvSpPr>
          <p:nvPr/>
        </p:nvSpPr>
        <p:spPr bwMode="auto">
          <a:xfrm>
            <a:off x="0" y="0"/>
            <a:ext cx="6669088" cy="97536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89785" tIns="44892" rIns="89785" bIns="44892" anchor="ctr"/>
          <a:lstStyle/>
          <a:p>
            <a:pPr defTabSz="441325">
              <a:lnSpc>
                <a:spcPct val="81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3076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398625" y="-18459450"/>
            <a:ext cx="28797250" cy="38398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66750" y="4632325"/>
            <a:ext cx="5330825" cy="4387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noProof="0" smtClean="0"/>
          </a:p>
        </p:txBody>
      </p:sp>
    </p:spTree>
    <p:extLst>
      <p:ext uri="{BB962C8B-B14F-4D97-AF65-F5344CB8AC3E}">
        <p14:creationId xmlns:p14="http://schemas.microsoft.com/office/powerpoint/2010/main" val="37161469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3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3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3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3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3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5795" algn="l" defTabSz="91432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955" algn="l" defTabSz="91432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200115" algn="l" defTabSz="91432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7275" algn="l" defTabSz="91432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2084388" y="741363"/>
            <a:ext cx="2500312" cy="3657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9785" tIns="44892" rIns="89785" bIns="44892" anchor="ctr"/>
          <a:lstStyle/>
          <a:p>
            <a:pPr defTabSz="441325">
              <a:lnSpc>
                <a:spcPct val="81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/>
          </p:nvPr>
        </p:nvSpPr>
        <p:spPr>
          <a:xfrm>
            <a:off x="666750" y="4632325"/>
            <a:ext cx="5332413" cy="4389438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225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3422180"/>
            <a:ext cx="27543443" cy="9261498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4483960"/>
            <a:ext cx="22682836" cy="1104178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054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0108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016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0217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0271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0325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038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0434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D0C94-6BFD-4177-806B-623DCF8385F2}" type="slidenum">
              <a:rPr lang="en-GB"/>
              <a:pPr>
                <a:defRPr/>
              </a:pPr>
              <a:t>‹nº›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E93C8-7B10-4444-AFBD-158678B46421}" type="slidenum">
              <a:rPr lang="en-GB"/>
              <a:pPr>
                <a:defRPr/>
              </a:pPr>
              <a:t>‹nº›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9381800" y="10901786"/>
            <a:ext cx="21529564" cy="232267569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787477" y="10901786"/>
            <a:ext cx="64054255" cy="232267569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A5C98-45A5-45EF-A287-7D4EF0E5675E}" type="slidenum">
              <a:rPr lang="en-GB"/>
              <a:pPr>
                <a:defRPr/>
              </a:pPr>
              <a:t>‹nº›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87E29-65AA-4C69-B4EF-9005DAB7244A}" type="slidenum">
              <a:rPr lang="en-GB"/>
              <a:pPr>
                <a:defRPr/>
              </a:pPr>
              <a:t>‹nº›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7" y="27764506"/>
            <a:ext cx="27543443" cy="8581388"/>
          </a:xfrm>
        </p:spPr>
        <p:txBody>
          <a:bodyPr anchor="t"/>
          <a:lstStyle>
            <a:lvl1pPr algn="l">
              <a:defRPr sz="176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7" y="18312988"/>
            <a:ext cx="27543443" cy="9451525"/>
          </a:xfrm>
        </p:spPr>
        <p:txBody>
          <a:bodyPr anchor="b"/>
          <a:lstStyle>
            <a:lvl1pPr marL="0" indent="0">
              <a:buNone/>
              <a:defRPr sz="8800">
                <a:solidFill>
                  <a:schemeClr val="tx1">
                    <a:tint val="75000"/>
                  </a:schemeClr>
                </a:solidFill>
              </a:defRPr>
            </a:lvl1pPr>
            <a:lvl2pPr marL="200542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2pPr>
            <a:lvl3pPr marL="4010864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3pPr>
            <a:lvl4pPr marL="6016289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4pPr>
            <a:lvl5pPr marL="8021728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5pPr>
            <a:lvl6pPr marL="10027153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6pPr>
            <a:lvl7pPr marL="12032592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7pPr>
            <a:lvl8pPr marL="14038017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8pPr>
            <a:lvl9pPr marL="16043442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9B2EE-CB13-46B4-85A7-9A451CF85A9C}" type="slidenum">
              <a:rPr lang="en-GB"/>
              <a:pPr>
                <a:defRPr/>
              </a:pPr>
              <a:t>‹nº›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787488" y="63520300"/>
            <a:ext cx="42789098" cy="179649055"/>
          </a:xfrm>
        </p:spPr>
        <p:txBody>
          <a:bodyPr/>
          <a:lstStyle>
            <a:lvl1pPr>
              <a:defRPr sz="12300"/>
            </a:lvl1pPr>
            <a:lvl2pPr>
              <a:defRPr sz="10500"/>
            </a:lvl2pPr>
            <a:lvl3pPr>
              <a:defRPr sz="8800"/>
            </a:lvl3pPr>
            <a:lvl4pPr>
              <a:defRPr sz="7900"/>
            </a:lvl4pPr>
            <a:lvl5pPr>
              <a:defRPr sz="7900"/>
            </a:lvl5pPr>
            <a:lvl6pPr>
              <a:defRPr sz="7900"/>
            </a:lvl6pPr>
            <a:lvl7pPr>
              <a:defRPr sz="7900"/>
            </a:lvl7pPr>
            <a:lvl8pPr>
              <a:defRPr sz="7900"/>
            </a:lvl8pPr>
            <a:lvl9pPr>
              <a:defRPr sz="79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116641" y="63520300"/>
            <a:ext cx="42794722" cy="179649055"/>
          </a:xfrm>
        </p:spPr>
        <p:txBody>
          <a:bodyPr/>
          <a:lstStyle>
            <a:lvl1pPr>
              <a:defRPr sz="12300"/>
            </a:lvl1pPr>
            <a:lvl2pPr>
              <a:defRPr sz="10500"/>
            </a:lvl2pPr>
            <a:lvl3pPr>
              <a:defRPr sz="8800"/>
            </a:lvl3pPr>
            <a:lvl4pPr>
              <a:defRPr sz="7900"/>
            </a:lvl4pPr>
            <a:lvl5pPr>
              <a:defRPr sz="7900"/>
            </a:lvl5pPr>
            <a:lvl6pPr>
              <a:defRPr sz="7900"/>
            </a:lvl6pPr>
            <a:lvl7pPr>
              <a:defRPr sz="7900"/>
            </a:lvl7pPr>
            <a:lvl8pPr>
              <a:defRPr sz="7900"/>
            </a:lvl8pPr>
            <a:lvl9pPr>
              <a:defRPr sz="79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1AC69-072F-4A70-9ADE-DE0795B6E809}" type="slidenum">
              <a:rPr lang="en-GB"/>
              <a:pPr>
                <a:defRPr/>
              </a:pPr>
              <a:t>‹nº›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1730284"/>
            <a:ext cx="29163646" cy="7201165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671568"/>
            <a:ext cx="14317416" cy="4030649"/>
          </a:xfrm>
        </p:spPr>
        <p:txBody>
          <a:bodyPr anchor="b"/>
          <a:lstStyle>
            <a:lvl1pPr marL="0" indent="0">
              <a:buNone/>
              <a:defRPr sz="10500" b="1"/>
            </a:lvl1pPr>
            <a:lvl2pPr marL="2005425" indent="0">
              <a:buNone/>
              <a:defRPr sz="8800" b="1"/>
            </a:lvl2pPr>
            <a:lvl3pPr marL="4010864" indent="0">
              <a:buNone/>
              <a:defRPr sz="7900" b="1"/>
            </a:lvl3pPr>
            <a:lvl4pPr marL="6016289" indent="0">
              <a:buNone/>
              <a:defRPr sz="7000" b="1"/>
            </a:lvl4pPr>
            <a:lvl5pPr marL="8021728" indent="0">
              <a:buNone/>
              <a:defRPr sz="7000" b="1"/>
            </a:lvl5pPr>
            <a:lvl6pPr marL="10027153" indent="0">
              <a:buNone/>
              <a:defRPr sz="7000" b="1"/>
            </a:lvl6pPr>
            <a:lvl7pPr marL="12032592" indent="0">
              <a:buNone/>
              <a:defRPr sz="7000" b="1"/>
            </a:lvl7pPr>
            <a:lvl8pPr marL="14038017" indent="0">
              <a:buNone/>
              <a:defRPr sz="7000" b="1"/>
            </a:lvl8pPr>
            <a:lvl9pPr marL="16043442" indent="0">
              <a:buNone/>
              <a:defRPr sz="70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3702217"/>
            <a:ext cx="14317416" cy="24894029"/>
          </a:xfrm>
        </p:spPr>
        <p:txBody>
          <a:bodyPr/>
          <a:lstStyle>
            <a:lvl1pPr>
              <a:defRPr sz="10500"/>
            </a:lvl1pPr>
            <a:lvl2pPr>
              <a:defRPr sz="8800"/>
            </a:lvl2pPr>
            <a:lvl3pPr>
              <a:defRPr sz="7900"/>
            </a:lvl3pPr>
            <a:lvl4pPr>
              <a:defRPr sz="7000"/>
            </a:lvl4pPr>
            <a:lvl5pPr>
              <a:defRPr sz="7000"/>
            </a:lvl5pPr>
            <a:lvl6pPr>
              <a:defRPr sz="7000"/>
            </a:lvl6pPr>
            <a:lvl7pPr>
              <a:defRPr sz="7000"/>
            </a:lvl7pPr>
            <a:lvl8pPr>
              <a:defRPr sz="7000"/>
            </a:lvl8pPr>
            <a:lvl9pPr>
              <a:defRPr sz="7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21" y="9671568"/>
            <a:ext cx="14323040" cy="4030649"/>
          </a:xfrm>
        </p:spPr>
        <p:txBody>
          <a:bodyPr anchor="b"/>
          <a:lstStyle>
            <a:lvl1pPr marL="0" indent="0">
              <a:buNone/>
              <a:defRPr sz="10500" b="1"/>
            </a:lvl1pPr>
            <a:lvl2pPr marL="2005425" indent="0">
              <a:buNone/>
              <a:defRPr sz="8800" b="1"/>
            </a:lvl2pPr>
            <a:lvl3pPr marL="4010864" indent="0">
              <a:buNone/>
              <a:defRPr sz="7900" b="1"/>
            </a:lvl3pPr>
            <a:lvl4pPr marL="6016289" indent="0">
              <a:buNone/>
              <a:defRPr sz="7000" b="1"/>
            </a:lvl4pPr>
            <a:lvl5pPr marL="8021728" indent="0">
              <a:buNone/>
              <a:defRPr sz="7000" b="1"/>
            </a:lvl5pPr>
            <a:lvl6pPr marL="10027153" indent="0">
              <a:buNone/>
              <a:defRPr sz="7000" b="1"/>
            </a:lvl6pPr>
            <a:lvl7pPr marL="12032592" indent="0">
              <a:buNone/>
              <a:defRPr sz="7000" b="1"/>
            </a:lvl7pPr>
            <a:lvl8pPr marL="14038017" indent="0">
              <a:buNone/>
              <a:defRPr sz="7000" b="1"/>
            </a:lvl8pPr>
            <a:lvl9pPr marL="16043442" indent="0">
              <a:buNone/>
              <a:defRPr sz="70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21" y="13702217"/>
            <a:ext cx="14323040" cy="24894029"/>
          </a:xfrm>
        </p:spPr>
        <p:txBody>
          <a:bodyPr/>
          <a:lstStyle>
            <a:lvl1pPr>
              <a:defRPr sz="10500"/>
            </a:lvl1pPr>
            <a:lvl2pPr>
              <a:defRPr sz="8800"/>
            </a:lvl2pPr>
            <a:lvl3pPr>
              <a:defRPr sz="7900"/>
            </a:lvl3pPr>
            <a:lvl4pPr>
              <a:defRPr sz="7000"/>
            </a:lvl4pPr>
            <a:lvl5pPr>
              <a:defRPr sz="7000"/>
            </a:lvl5pPr>
            <a:lvl6pPr>
              <a:defRPr sz="7000"/>
            </a:lvl6pPr>
            <a:lvl7pPr>
              <a:defRPr sz="7000"/>
            </a:lvl7pPr>
            <a:lvl8pPr>
              <a:defRPr sz="7000"/>
            </a:lvl8pPr>
            <a:lvl9pPr>
              <a:defRPr sz="7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4023F-AF00-4BBA-A83E-D8707EA5AA85}" type="slidenum">
              <a:rPr lang="en-GB"/>
              <a:pPr>
                <a:defRPr/>
              </a:pPr>
              <a:t>‹nº›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601BE-5E1D-4578-B163-9584CECE98AD}" type="slidenum">
              <a:rPr lang="en-GB"/>
              <a:pPr>
                <a:defRPr/>
              </a:pPr>
              <a:t>‹nº›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10E73-8E60-4C2F-9395-CA11D7C72FCE}" type="slidenum">
              <a:rPr lang="en-GB"/>
              <a:pPr>
                <a:defRPr/>
              </a:pPr>
              <a:t>‹nº›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720278"/>
            <a:ext cx="10660709" cy="7321184"/>
          </a:xfrm>
        </p:spPr>
        <p:txBody>
          <a:bodyPr anchor="b"/>
          <a:lstStyle>
            <a:lvl1pPr algn="l">
              <a:defRPr sz="88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4" y="1720301"/>
            <a:ext cx="18114764" cy="36875967"/>
          </a:xfrm>
        </p:spPr>
        <p:txBody>
          <a:bodyPr/>
          <a:lstStyle>
            <a:lvl1pPr>
              <a:defRPr sz="14000"/>
            </a:lvl1pPr>
            <a:lvl2pPr>
              <a:defRPr sz="12300"/>
            </a:lvl2pPr>
            <a:lvl3pPr>
              <a:defRPr sz="10500"/>
            </a:lvl3pPr>
            <a:lvl4pPr>
              <a:defRPr sz="8800"/>
            </a:lvl4pPr>
            <a:lvl5pPr>
              <a:defRPr sz="8800"/>
            </a:lvl5pPr>
            <a:lvl6pPr>
              <a:defRPr sz="8800"/>
            </a:lvl6pPr>
            <a:lvl7pPr>
              <a:defRPr sz="8800"/>
            </a:lvl7pPr>
            <a:lvl8pPr>
              <a:defRPr sz="8800"/>
            </a:lvl8pPr>
            <a:lvl9pPr>
              <a:defRPr sz="8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9041485"/>
            <a:ext cx="10660709" cy="29554783"/>
          </a:xfrm>
        </p:spPr>
        <p:txBody>
          <a:bodyPr/>
          <a:lstStyle>
            <a:lvl1pPr marL="0" indent="0">
              <a:buNone/>
              <a:defRPr sz="6100"/>
            </a:lvl1pPr>
            <a:lvl2pPr marL="2005425" indent="0">
              <a:buNone/>
              <a:defRPr sz="5300"/>
            </a:lvl2pPr>
            <a:lvl3pPr marL="4010864" indent="0">
              <a:buNone/>
              <a:defRPr sz="4400"/>
            </a:lvl3pPr>
            <a:lvl4pPr marL="6016289" indent="0">
              <a:buNone/>
              <a:defRPr sz="3900"/>
            </a:lvl4pPr>
            <a:lvl5pPr marL="8021728" indent="0">
              <a:buNone/>
              <a:defRPr sz="3900"/>
            </a:lvl5pPr>
            <a:lvl6pPr marL="10027153" indent="0">
              <a:buNone/>
              <a:defRPr sz="3900"/>
            </a:lvl6pPr>
            <a:lvl7pPr marL="12032592" indent="0">
              <a:buNone/>
              <a:defRPr sz="3900"/>
            </a:lvl7pPr>
            <a:lvl8pPr marL="14038017" indent="0">
              <a:buNone/>
              <a:defRPr sz="3900"/>
            </a:lvl8pPr>
            <a:lvl9pPr marL="16043442" indent="0">
              <a:buNone/>
              <a:defRPr sz="3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66D12-9B59-464B-91EE-23DF535D3809}" type="slidenum">
              <a:rPr lang="en-GB"/>
              <a:pPr>
                <a:defRPr/>
              </a:pPr>
              <a:t>‹nº›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2" y="30244892"/>
            <a:ext cx="19442430" cy="3570581"/>
          </a:xfrm>
        </p:spPr>
        <p:txBody>
          <a:bodyPr anchor="b"/>
          <a:lstStyle>
            <a:lvl1pPr algn="l">
              <a:defRPr sz="88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2" y="3860625"/>
            <a:ext cx="19442430" cy="25924193"/>
          </a:xfrm>
        </p:spPr>
        <p:txBody>
          <a:bodyPr rtlCol="0">
            <a:normAutofit/>
          </a:bodyPr>
          <a:lstStyle>
            <a:lvl1pPr marL="0" indent="0">
              <a:buNone/>
              <a:defRPr sz="14000"/>
            </a:lvl1pPr>
            <a:lvl2pPr marL="2005425" indent="0">
              <a:buNone/>
              <a:defRPr sz="12300"/>
            </a:lvl2pPr>
            <a:lvl3pPr marL="4010864" indent="0">
              <a:buNone/>
              <a:defRPr sz="10500"/>
            </a:lvl3pPr>
            <a:lvl4pPr marL="6016289" indent="0">
              <a:buNone/>
              <a:defRPr sz="8800"/>
            </a:lvl4pPr>
            <a:lvl5pPr marL="8021728" indent="0">
              <a:buNone/>
              <a:defRPr sz="8800"/>
            </a:lvl5pPr>
            <a:lvl6pPr marL="10027153" indent="0">
              <a:buNone/>
              <a:defRPr sz="8800"/>
            </a:lvl6pPr>
            <a:lvl7pPr marL="12032592" indent="0">
              <a:buNone/>
              <a:defRPr sz="8800"/>
            </a:lvl7pPr>
            <a:lvl8pPr marL="14038017" indent="0">
              <a:buNone/>
              <a:defRPr sz="8800"/>
            </a:lvl8pPr>
            <a:lvl9pPr marL="16043442" indent="0">
              <a:buNone/>
              <a:defRPr sz="88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2" y="33815473"/>
            <a:ext cx="19442430" cy="5070817"/>
          </a:xfrm>
        </p:spPr>
        <p:txBody>
          <a:bodyPr/>
          <a:lstStyle>
            <a:lvl1pPr marL="0" indent="0">
              <a:buNone/>
              <a:defRPr sz="6100"/>
            </a:lvl1pPr>
            <a:lvl2pPr marL="2005425" indent="0">
              <a:buNone/>
              <a:defRPr sz="5300"/>
            </a:lvl2pPr>
            <a:lvl3pPr marL="4010864" indent="0">
              <a:buNone/>
              <a:defRPr sz="4400"/>
            </a:lvl3pPr>
            <a:lvl4pPr marL="6016289" indent="0">
              <a:buNone/>
              <a:defRPr sz="3900"/>
            </a:lvl4pPr>
            <a:lvl5pPr marL="8021728" indent="0">
              <a:buNone/>
              <a:defRPr sz="3900"/>
            </a:lvl5pPr>
            <a:lvl6pPr marL="10027153" indent="0">
              <a:buNone/>
              <a:defRPr sz="3900"/>
            </a:lvl6pPr>
            <a:lvl7pPr marL="12032592" indent="0">
              <a:buNone/>
              <a:defRPr sz="3900"/>
            </a:lvl7pPr>
            <a:lvl8pPr marL="14038017" indent="0">
              <a:buNone/>
              <a:defRPr sz="3900"/>
            </a:lvl8pPr>
            <a:lvl9pPr marL="16043442" indent="0">
              <a:buNone/>
              <a:defRPr sz="3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6F548-3EA7-42E8-B21F-CB544C7DCC86}" type="slidenum">
              <a:rPr lang="en-GB"/>
              <a:pPr>
                <a:defRPr/>
              </a:pPr>
              <a:t>‹nº›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1621156" y="1730375"/>
            <a:ext cx="29163644" cy="720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01088" tIns="200544" rIns="401088" bIns="2005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1621156" y="10082214"/>
            <a:ext cx="29163644" cy="285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01088" tIns="200544" rIns="401088" bIns="2005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1156" y="40046275"/>
            <a:ext cx="7560944" cy="2300288"/>
          </a:xfrm>
          <a:prstGeom prst="rect">
            <a:avLst/>
          </a:prstGeom>
        </p:spPr>
        <p:txBody>
          <a:bodyPr vert="horz" lIns="401088" tIns="200544" rIns="401088" bIns="200544" rtlCol="0" anchor="ctr"/>
          <a:lstStyle>
            <a:lvl1pPr algn="l" defTabSz="449223">
              <a:defRPr sz="5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861" y="40046275"/>
            <a:ext cx="10260330" cy="2300288"/>
          </a:xfrm>
          <a:prstGeom prst="rect">
            <a:avLst/>
          </a:prstGeom>
        </p:spPr>
        <p:txBody>
          <a:bodyPr vert="horz" lIns="401088" tIns="200544" rIns="401088" bIns="200544" rtlCol="0" anchor="ctr"/>
          <a:lstStyle>
            <a:lvl1pPr algn="ctr" defTabSz="449223">
              <a:defRPr sz="5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3856" y="40046275"/>
            <a:ext cx="7560944" cy="2300288"/>
          </a:xfrm>
          <a:prstGeom prst="rect">
            <a:avLst/>
          </a:prstGeom>
        </p:spPr>
        <p:txBody>
          <a:bodyPr vert="horz" lIns="401088" tIns="200544" rIns="401088" bIns="200544" rtlCol="0" anchor="ctr"/>
          <a:lstStyle>
            <a:lvl1pPr algn="r" defTabSz="449223">
              <a:defRPr sz="53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B8EA3E3-7B93-4B69-AA7B-96AB93F63989}" type="slidenum">
              <a:rPr lang="en-GB"/>
              <a:pPr>
                <a:defRPr/>
              </a:pPr>
              <a:t>‹nº›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010025" rtl="0" fontAlgn="base">
        <a:spcBef>
          <a:spcPct val="0"/>
        </a:spcBef>
        <a:spcAft>
          <a:spcPct val="0"/>
        </a:spcAft>
        <a:defRPr sz="19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010025" rtl="0" fontAlgn="base">
        <a:spcBef>
          <a:spcPct val="0"/>
        </a:spcBef>
        <a:spcAft>
          <a:spcPct val="0"/>
        </a:spcAft>
        <a:defRPr sz="19300">
          <a:solidFill>
            <a:schemeClr val="tx1"/>
          </a:solidFill>
          <a:latin typeface="Calibri" pitchFamily="34" charset="0"/>
        </a:defRPr>
      </a:lvl2pPr>
      <a:lvl3pPr algn="ctr" defTabSz="4010025" rtl="0" fontAlgn="base">
        <a:spcBef>
          <a:spcPct val="0"/>
        </a:spcBef>
        <a:spcAft>
          <a:spcPct val="0"/>
        </a:spcAft>
        <a:defRPr sz="19300">
          <a:solidFill>
            <a:schemeClr val="tx1"/>
          </a:solidFill>
          <a:latin typeface="Calibri" pitchFamily="34" charset="0"/>
        </a:defRPr>
      </a:lvl3pPr>
      <a:lvl4pPr algn="ctr" defTabSz="4010025" rtl="0" fontAlgn="base">
        <a:spcBef>
          <a:spcPct val="0"/>
        </a:spcBef>
        <a:spcAft>
          <a:spcPct val="0"/>
        </a:spcAft>
        <a:defRPr sz="19300">
          <a:solidFill>
            <a:schemeClr val="tx1"/>
          </a:solidFill>
          <a:latin typeface="Calibri" pitchFamily="34" charset="0"/>
        </a:defRPr>
      </a:lvl4pPr>
      <a:lvl5pPr algn="ctr" defTabSz="4010025" rtl="0" fontAlgn="base">
        <a:spcBef>
          <a:spcPct val="0"/>
        </a:spcBef>
        <a:spcAft>
          <a:spcPct val="0"/>
        </a:spcAft>
        <a:defRPr sz="19300">
          <a:solidFill>
            <a:schemeClr val="tx1"/>
          </a:solidFill>
          <a:latin typeface="Calibri" pitchFamily="34" charset="0"/>
        </a:defRPr>
      </a:lvl5pPr>
      <a:lvl6pPr marL="457200" algn="ctr" defTabSz="4010025" rtl="0" fontAlgn="base">
        <a:spcBef>
          <a:spcPct val="0"/>
        </a:spcBef>
        <a:spcAft>
          <a:spcPct val="0"/>
        </a:spcAft>
        <a:defRPr sz="19300">
          <a:solidFill>
            <a:schemeClr val="tx1"/>
          </a:solidFill>
          <a:latin typeface="Calibri" pitchFamily="34" charset="0"/>
        </a:defRPr>
      </a:lvl6pPr>
      <a:lvl7pPr marL="914400" algn="ctr" defTabSz="4010025" rtl="0" fontAlgn="base">
        <a:spcBef>
          <a:spcPct val="0"/>
        </a:spcBef>
        <a:spcAft>
          <a:spcPct val="0"/>
        </a:spcAft>
        <a:defRPr sz="19300">
          <a:solidFill>
            <a:schemeClr val="tx1"/>
          </a:solidFill>
          <a:latin typeface="Calibri" pitchFamily="34" charset="0"/>
        </a:defRPr>
      </a:lvl7pPr>
      <a:lvl8pPr marL="1371600" algn="ctr" defTabSz="4010025" rtl="0" fontAlgn="base">
        <a:spcBef>
          <a:spcPct val="0"/>
        </a:spcBef>
        <a:spcAft>
          <a:spcPct val="0"/>
        </a:spcAft>
        <a:defRPr sz="19300">
          <a:solidFill>
            <a:schemeClr val="tx1"/>
          </a:solidFill>
          <a:latin typeface="Calibri" pitchFamily="34" charset="0"/>
        </a:defRPr>
      </a:lvl8pPr>
      <a:lvl9pPr marL="1828800" algn="ctr" defTabSz="4010025" rtl="0" fontAlgn="base">
        <a:spcBef>
          <a:spcPct val="0"/>
        </a:spcBef>
        <a:spcAft>
          <a:spcPct val="0"/>
        </a:spcAft>
        <a:defRPr sz="19300">
          <a:solidFill>
            <a:schemeClr val="tx1"/>
          </a:solidFill>
          <a:latin typeface="Calibri" pitchFamily="34" charset="0"/>
        </a:defRPr>
      </a:lvl9pPr>
    </p:titleStyle>
    <p:bodyStyle>
      <a:lvl1pPr marL="1503363" indent="-1503363" algn="l" defTabSz="4010025" rtl="0" fontAlgn="base">
        <a:spcBef>
          <a:spcPct val="20000"/>
        </a:spcBef>
        <a:spcAft>
          <a:spcPct val="0"/>
        </a:spcAft>
        <a:buFont typeface="Arial" charset="0"/>
        <a:buChar char="•"/>
        <a:defRPr sz="14000" kern="1200">
          <a:solidFill>
            <a:schemeClr val="tx1"/>
          </a:solidFill>
          <a:latin typeface="+mn-lt"/>
          <a:ea typeface="+mn-ea"/>
          <a:cs typeface="+mn-cs"/>
        </a:defRPr>
      </a:lvl1pPr>
      <a:lvl2pPr marL="3257550" indent="-1252538" algn="l" defTabSz="4010025" rtl="0" fontAlgn="base">
        <a:spcBef>
          <a:spcPct val="20000"/>
        </a:spcBef>
        <a:spcAft>
          <a:spcPct val="0"/>
        </a:spcAft>
        <a:buFont typeface="Arial" charset="0"/>
        <a:buChar char="–"/>
        <a:defRPr sz="12300" kern="1200">
          <a:solidFill>
            <a:schemeClr val="tx1"/>
          </a:solidFill>
          <a:latin typeface="+mn-lt"/>
          <a:ea typeface="+mn-ea"/>
          <a:cs typeface="+mn-cs"/>
        </a:defRPr>
      </a:lvl2pPr>
      <a:lvl3pPr marL="5013325" indent="-1001713" algn="l" defTabSz="4010025" rtl="0" fontAlgn="base">
        <a:spcBef>
          <a:spcPct val="20000"/>
        </a:spcBef>
        <a:spcAft>
          <a:spcPct val="0"/>
        </a:spcAft>
        <a:buFont typeface="Arial" charset="0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3pPr>
      <a:lvl4pPr marL="7018338" indent="-1001713" algn="l" defTabSz="4010025" rtl="0" fontAlgn="base">
        <a:spcBef>
          <a:spcPct val="20000"/>
        </a:spcBef>
        <a:spcAft>
          <a:spcPct val="0"/>
        </a:spcAft>
        <a:buFont typeface="Arial" charset="0"/>
        <a:buChar char="–"/>
        <a:defRPr sz="8800" kern="1200">
          <a:solidFill>
            <a:schemeClr val="tx1"/>
          </a:solidFill>
          <a:latin typeface="+mn-lt"/>
          <a:ea typeface="+mn-ea"/>
          <a:cs typeface="+mn-cs"/>
        </a:defRPr>
      </a:lvl4pPr>
      <a:lvl5pPr marL="9023350" indent="-1001713" algn="l" defTabSz="4010025" rtl="0" fontAlgn="base">
        <a:spcBef>
          <a:spcPct val="20000"/>
        </a:spcBef>
        <a:spcAft>
          <a:spcPct val="0"/>
        </a:spcAft>
        <a:buFont typeface="Arial" charset="0"/>
        <a:buChar char="»"/>
        <a:defRPr sz="8800" kern="1200">
          <a:solidFill>
            <a:schemeClr val="tx1"/>
          </a:solidFill>
          <a:latin typeface="+mn-lt"/>
          <a:ea typeface="+mn-ea"/>
          <a:cs typeface="+mn-cs"/>
        </a:defRPr>
      </a:lvl5pPr>
      <a:lvl6pPr marL="11029872" indent="-1002719" algn="l" defTabSz="4010864" rtl="0" eaLnBrk="1" latinLnBrk="0" hangingPunct="1">
        <a:spcBef>
          <a:spcPct val="20000"/>
        </a:spcBef>
        <a:buFont typeface="Arial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6pPr>
      <a:lvl7pPr marL="13035298" indent="-1002719" algn="l" defTabSz="4010864" rtl="0" eaLnBrk="1" latinLnBrk="0" hangingPunct="1">
        <a:spcBef>
          <a:spcPct val="20000"/>
        </a:spcBef>
        <a:buFont typeface="Arial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7pPr>
      <a:lvl8pPr marL="15040736" indent="-1002719" algn="l" defTabSz="4010864" rtl="0" eaLnBrk="1" latinLnBrk="0" hangingPunct="1">
        <a:spcBef>
          <a:spcPct val="20000"/>
        </a:spcBef>
        <a:buFont typeface="Arial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8pPr>
      <a:lvl9pPr marL="17046161" indent="-1002719" algn="l" defTabSz="4010864" rtl="0" eaLnBrk="1" latinLnBrk="0" hangingPunct="1">
        <a:spcBef>
          <a:spcPct val="20000"/>
        </a:spcBef>
        <a:buFont typeface="Arial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010864" rtl="0" eaLnBrk="1" latinLnBrk="0" hangingPunct="1">
        <a:defRPr sz="7900" kern="1200">
          <a:solidFill>
            <a:schemeClr val="tx1"/>
          </a:solidFill>
          <a:latin typeface="+mn-lt"/>
          <a:ea typeface="+mn-ea"/>
          <a:cs typeface="+mn-cs"/>
        </a:defRPr>
      </a:lvl1pPr>
      <a:lvl2pPr marL="2005425" algn="l" defTabSz="4010864" rtl="0" eaLnBrk="1" latinLnBrk="0" hangingPunct="1">
        <a:defRPr sz="7900" kern="1200">
          <a:solidFill>
            <a:schemeClr val="tx1"/>
          </a:solidFill>
          <a:latin typeface="+mn-lt"/>
          <a:ea typeface="+mn-ea"/>
          <a:cs typeface="+mn-cs"/>
        </a:defRPr>
      </a:lvl2pPr>
      <a:lvl3pPr marL="4010864" algn="l" defTabSz="4010864" rtl="0" eaLnBrk="1" latinLnBrk="0" hangingPunct="1">
        <a:defRPr sz="7900" kern="1200">
          <a:solidFill>
            <a:schemeClr val="tx1"/>
          </a:solidFill>
          <a:latin typeface="+mn-lt"/>
          <a:ea typeface="+mn-ea"/>
          <a:cs typeface="+mn-cs"/>
        </a:defRPr>
      </a:lvl3pPr>
      <a:lvl4pPr marL="6016289" algn="l" defTabSz="4010864" rtl="0" eaLnBrk="1" latinLnBrk="0" hangingPunct="1">
        <a:defRPr sz="7900" kern="1200">
          <a:solidFill>
            <a:schemeClr val="tx1"/>
          </a:solidFill>
          <a:latin typeface="+mn-lt"/>
          <a:ea typeface="+mn-ea"/>
          <a:cs typeface="+mn-cs"/>
        </a:defRPr>
      </a:lvl4pPr>
      <a:lvl5pPr marL="8021728" algn="l" defTabSz="4010864" rtl="0" eaLnBrk="1" latinLnBrk="0" hangingPunct="1">
        <a:defRPr sz="7900" kern="1200">
          <a:solidFill>
            <a:schemeClr val="tx1"/>
          </a:solidFill>
          <a:latin typeface="+mn-lt"/>
          <a:ea typeface="+mn-ea"/>
          <a:cs typeface="+mn-cs"/>
        </a:defRPr>
      </a:lvl5pPr>
      <a:lvl6pPr marL="10027153" algn="l" defTabSz="4010864" rtl="0" eaLnBrk="1" latinLnBrk="0" hangingPunct="1">
        <a:defRPr sz="7900" kern="1200">
          <a:solidFill>
            <a:schemeClr val="tx1"/>
          </a:solidFill>
          <a:latin typeface="+mn-lt"/>
          <a:ea typeface="+mn-ea"/>
          <a:cs typeface="+mn-cs"/>
        </a:defRPr>
      </a:lvl6pPr>
      <a:lvl7pPr marL="12032592" algn="l" defTabSz="4010864" rtl="0" eaLnBrk="1" latinLnBrk="0" hangingPunct="1">
        <a:defRPr sz="7900" kern="1200">
          <a:solidFill>
            <a:schemeClr val="tx1"/>
          </a:solidFill>
          <a:latin typeface="+mn-lt"/>
          <a:ea typeface="+mn-ea"/>
          <a:cs typeface="+mn-cs"/>
        </a:defRPr>
      </a:lvl7pPr>
      <a:lvl8pPr marL="14038017" algn="l" defTabSz="4010864" rtl="0" eaLnBrk="1" latinLnBrk="0" hangingPunct="1">
        <a:defRPr sz="7900" kern="1200">
          <a:solidFill>
            <a:schemeClr val="tx1"/>
          </a:solidFill>
          <a:latin typeface="+mn-lt"/>
          <a:ea typeface="+mn-ea"/>
          <a:cs typeface="+mn-cs"/>
        </a:defRPr>
      </a:lvl8pPr>
      <a:lvl9pPr marL="16043442" algn="l" defTabSz="4010864" rtl="0" eaLnBrk="1" latinLnBrk="0" hangingPunct="1">
        <a:defRPr sz="7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914425" y="589502"/>
            <a:ext cx="27298650" cy="24059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431963" tIns="215979" rIns="431963" bIns="215979">
            <a:spAutoFit/>
          </a:bodyPr>
          <a:lstStyle/>
          <a:p>
            <a:pPr algn="ctr"/>
            <a:r>
              <a:rPr lang="pt-BR" sz="4400" b="1" dirty="0" smtClean="0">
                <a:solidFill>
                  <a:schemeClr val="tx1"/>
                </a:solidFill>
              </a:rPr>
              <a:t>HEPATITE AUTOIMUNE : RELATO DE CASO</a:t>
            </a:r>
          </a:p>
          <a:p>
            <a:pPr algn="ctr"/>
            <a:endParaRPr lang="pt-BR" sz="4400" dirty="0">
              <a:solidFill>
                <a:schemeClr val="tx1"/>
              </a:solidFill>
            </a:endParaRPr>
          </a:p>
          <a:p>
            <a:pPr algn="ctr"/>
            <a:r>
              <a:rPr lang="pt-BR" sz="4000" b="1" dirty="0">
                <a:solidFill>
                  <a:schemeClr val="tx1"/>
                </a:solidFill>
              </a:rPr>
              <a:t> </a:t>
            </a:r>
            <a:endParaRPr lang="pt-BR" sz="4000" dirty="0">
              <a:solidFill>
                <a:schemeClr val="tx1"/>
              </a:solidFill>
            </a:endParaRPr>
          </a:p>
        </p:txBody>
      </p:sp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90485" y="4458374"/>
            <a:ext cx="15897226" cy="974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431963" tIns="215979" rIns="431963" bIns="215979">
            <a:spAutoFit/>
          </a:bodyPr>
          <a:lstStyle/>
          <a:p>
            <a:pPr algn="ctr">
              <a:spcBef>
                <a:spcPts val="5313"/>
              </a:spcBef>
              <a:buClr>
                <a:srgbClr val="FFFFFF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</a:pPr>
            <a:r>
              <a:rPr lang="pt-BR" sz="3500" b="1" dirty="0" smtClean="0">
                <a:solidFill>
                  <a:schemeClr val="tx1"/>
                </a:solidFill>
              </a:rPr>
              <a:t>INTRODUÇÃO</a:t>
            </a:r>
            <a:endParaRPr lang="pt-BR" sz="3500" b="1" dirty="0">
              <a:solidFill>
                <a:schemeClr val="tx1"/>
              </a:solidFill>
            </a:endParaRPr>
          </a:p>
        </p:txBody>
      </p:sp>
      <p:sp>
        <p:nvSpPr>
          <p:cNvPr id="2052" name="Rectangle 8"/>
          <p:cNvSpPr>
            <a:spLocks noChangeArrowheads="1"/>
          </p:cNvSpPr>
          <p:nvPr/>
        </p:nvSpPr>
        <p:spPr bwMode="auto">
          <a:xfrm>
            <a:off x="16487777" y="18245908"/>
            <a:ext cx="15634336" cy="18036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1" tIns="45718" rIns="91431" bIns="45718"/>
          <a:lstStyle/>
          <a:p>
            <a:pPr>
              <a:lnSpc>
                <a:spcPct val="150000"/>
              </a:lnSpc>
            </a:pPr>
            <a:endParaRPr lang="pt-BR" sz="26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pt-BR" sz="26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pt-BR" sz="2600" dirty="0"/>
          </a:p>
        </p:txBody>
      </p:sp>
      <p:sp>
        <p:nvSpPr>
          <p:cNvPr id="2054" name="Rectangle 13"/>
          <p:cNvSpPr>
            <a:spLocks noChangeArrowheads="1"/>
          </p:cNvSpPr>
          <p:nvPr/>
        </p:nvSpPr>
        <p:spPr bwMode="auto">
          <a:xfrm>
            <a:off x="485665" y="37605606"/>
            <a:ext cx="31432719" cy="545850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1" tIns="45718" rIns="91431" bIns="45718"/>
          <a:lstStyle/>
          <a:p>
            <a:pPr marL="514350" indent="-514350" algn="just">
              <a:lnSpc>
                <a:spcPct val="150000"/>
              </a:lnSpc>
              <a:buAutoNum type="arabicParenR"/>
            </a:pPr>
            <a:endParaRPr lang="pt-BR" sz="2500" dirty="0">
              <a:solidFill>
                <a:schemeClr val="tx1"/>
              </a:solidFill>
            </a:endParaRPr>
          </a:p>
        </p:txBody>
      </p:sp>
      <p:sp>
        <p:nvSpPr>
          <p:cNvPr id="2055" name="Text Box 2"/>
          <p:cNvSpPr txBox="1">
            <a:spLocks noChangeArrowheads="1"/>
          </p:cNvSpPr>
          <p:nvPr/>
        </p:nvSpPr>
        <p:spPr bwMode="auto">
          <a:xfrm>
            <a:off x="2289811" y="1815168"/>
            <a:ext cx="27542490" cy="4011514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431963" tIns="215979" rIns="431963" bIns="215979">
            <a:spAutoFit/>
          </a:bodyPr>
          <a:lstStyle/>
          <a:p>
            <a:pPr algn="ctr">
              <a:spcBef>
                <a:spcPts val="1200"/>
              </a:spcBef>
              <a:buClr>
                <a:srgbClr val="0000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</a:tabLst>
            </a:pPr>
            <a:r>
              <a:rPr lang="pt-BR" sz="3200" b="1" baseline="30000" dirty="0" smtClean="0">
                <a:solidFill>
                  <a:schemeClr val="tx1"/>
                </a:solidFill>
              </a:rPr>
              <a:t> </a:t>
            </a:r>
            <a:r>
              <a:rPr lang="pt-BR" sz="3200" dirty="0" err="1" smtClean="0">
                <a:solidFill>
                  <a:schemeClr val="tx1"/>
                </a:solidFill>
              </a:rPr>
              <a:t>Soldi</a:t>
            </a:r>
            <a:r>
              <a:rPr lang="pt-BR" sz="3200" dirty="0" smtClean="0">
                <a:solidFill>
                  <a:schemeClr val="tx1"/>
                </a:solidFill>
              </a:rPr>
              <a:t>, N.M </a:t>
            </a:r>
            <a:r>
              <a:rPr lang="pt-BR" sz="3200" baseline="30000" dirty="0" smtClean="0">
                <a:solidFill>
                  <a:schemeClr val="tx1"/>
                </a:solidFill>
              </a:rPr>
              <a:t>I</a:t>
            </a:r>
            <a:r>
              <a:rPr lang="pt-BR" sz="3200" dirty="0" smtClean="0">
                <a:solidFill>
                  <a:schemeClr val="tx1"/>
                </a:solidFill>
              </a:rPr>
              <a:t> ; </a:t>
            </a:r>
            <a:r>
              <a:rPr lang="pt-BR" sz="3200" dirty="0" err="1" smtClean="0">
                <a:solidFill>
                  <a:schemeClr val="tx1"/>
                </a:solidFill>
              </a:rPr>
              <a:t>Zeque</a:t>
            </a:r>
            <a:r>
              <a:rPr lang="pt-BR" sz="3200" dirty="0" smtClean="0">
                <a:solidFill>
                  <a:schemeClr val="tx1"/>
                </a:solidFill>
              </a:rPr>
              <a:t>, B.S </a:t>
            </a:r>
            <a:r>
              <a:rPr lang="pt-BR" sz="3200" baseline="30000" dirty="0" smtClean="0">
                <a:solidFill>
                  <a:schemeClr val="tx1"/>
                </a:solidFill>
              </a:rPr>
              <a:t>I</a:t>
            </a:r>
            <a:r>
              <a:rPr lang="pt-BR" sz="3200" dirty="0" smtClean="0">
                <a:solidFill>
                  <a:schemeClr val="tx1"/>
                </a:solidFill>
              </a:rPr>
              <a:t> ; </a:t>
            </a:r>
            <a:r>
              <a:rPr lang="pt-BR" sz="3200" dirty="0" err="1" smtClean="0">
                <a:solidFill>
                  <a:schemeClr val="tx1"/>
                </a:solidFill>
              </a:rPr>
              <a:t>Belarmino</a:t>
            </a:r>
            <a:r>
              <a:rPr lang="pt-BR" sz="3200" dirty="0" smtClean="0">
                <a:solidFill>
                  <a:schemeClr val="tx1"/>
                </a:solidFill>
              </a:rPr>
              <a:t>, N.T </a:t>
            </a:r>
            <a:r>
              <a:rPr lang="pt-BR" sz="3200" baseline="30000" dirty="0" smtClean="0">
                <a:solidFill>
                  <a:schemeClr val="tx1"/>
                </a:solidFill>
              </a:rPr>
              <a:t>I</a:t>
            </a:r>
            <a:r>
              <a:rPr lang="pt-BR" sz="3200" dirty="0" smtClean="0">
                <a:solidFill>
                  <a:schemeClr val="tx1"/>
                </a:solidFill>
              </a:rPr>
              <a:t>; Becker, </a:t>
            </a:r>
            <a:r>
              <a:rPr lang="pt-BR" sz="3200" dirty="0" err="1" smtClean="0">
                <a:solidFill>
                  <a:schemeClr val="tx1"/>
                </a:solidFill>
              </a:rPr>
              <a:t>S.J.</a:t>
            </a:r>
            <a:r>
              <a:rPr lang="pt-BR" sz="3200" dirty="0" smtClean="0">
                <a:solidFill>
                  <a:schemeClr val="tx1"/>
                </a:solidFill>
              </a:rPr>
              <a:t>M </a:t>
            </a:r>
            <a:r>
              <a:rPr lang="pt-BR" sz="3200" baseline="30000" dirty="0" smtClean="0">
                <a:solidFill>
                  <a:schemeClr val="tx1"/>
                </a:solidFill>
              </a:rPr>
              <a:t>II</a:t>
            </a:r>
            <a:r>
              <a:rPr lang="pt-BR" sz="3200" dirty="0" smtClean="0">
                <a:solidFill>
                  <a:schemeClr val="tx1"/>
                </a:solidFill>
              </a:rPr>
              <a:t> ; Santos, </a:t>
            </a:r>
            <a:r>
              <a:rPr lang="pt-BR" sz="3200" dirty="0" err="1" smtClean="0">
                <a:solidFill>
                  <a:schemeClr val="tx1"/>
                </a:solidFill>
              </a:rPr>
              <a:t>J.M.</a:t>
            </a:r>
            <a:r>
              <a:rPr lang="pt-BR" sz="3200" dirty="0" smtClean="0">
                <a:solidFill>
                  <a:schemeClr val="tx1"/>
                </a:solidFill>
              </a:rPr>
              <a:t>T </a:t>
            </a:r>
            <a:r>
              <a:rPr lang="pt-BR" sz="3200" baseline="30000" dirty="0" smtClean="0">
                <a:solidFill>
                  <a:schemeClr val="tx1"/>
                </a:solidFill>
              </a:rPr>
              <a:t>III	</a:t>
            </a:r>
          </a:p>
          <a:p>
            <a:pPr algn="ctr">
              <a:spcBef>
                <a:spcPts val="1200"/>
              </a:spcBef>
              <a:buClr>
                <a:srgbClr val="0000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</a:tabLst>
            </a:pPr>
            <a:endParaRPr lang="pt-BR" sz="3200" baseline="30000" dirty="0" smtClean="0">
              <a:solidFill>
                <a:schemeClr val="tx1"/>
              </a:solidFill>
            </a:endParaRPr>
          </a:p>
          <a:p>
            <a:pPr algn="ctr"/>
            <a:r>
              <a:rPr lang="pt-BR" sz="2400" b="1" baseline="30000" dirty="0" smtClean="0">
                <a:solidFill>
                  <a:schemeClr val="tx1"/>
                </a:solidFill>
              </a:rPr>
              <a:t>I </a:t>
            </a:r>
            <a:r>
              <a:rPr lang="pt-BR" sz="2400" dirty="0" smtClean="0">
                <a:solidFill>
                  <a:schemeClr val="tx1"/>
                </a:solidFill>
              </a:rPr>
              <a:t>Residente de Clínica Médica - Hospital </a:t>
            </a:r>
            <a:r>
              <a:rPr lang="pt-BR" sz="2400" dirty="0" err="1" smtClean="0">
                <a:solidFill>
                  <a:schemeClr val="tx1"/>
                </a:solidFill>
              </a:rPr>
              <a:t>Policlin</a:t>
            </a:r>
            <a:r>
              <a:rPr lang="pt-BR" sz="2400" dirty="0" smtClean="0">
                <a:solidFill>
                  <a:schemeClr val="tx1"/>
                </a:solidFill>
              </a:rPr>
              <a:t> Nove de Julho – HPNJ - São José dos Campos/SP.</a:t>
            </a:r>
          </a:p>
          <a:p>
            <a:pPr algn="ctr"/>
            <a:r>
              <a:rPr lang="pt-BR" sz="2400" b="1" baseline="30000" dirty="0" smtClean="0">
                <a:solidFill>
                  <a:schemeClr val="tx1"/>
                </a:solidFill>
              </a:rPr>
              <a:t>I </a:t>
            </a:r>
            <a:r>
              <a:rPr lang="pt-BR" sz="2400" b="1" baseline="30000" dirty="0" err="1" smtClean="0">
                <a:solidFill>
                  <a:schemeClr val="tx1"/>
                </a:solidFill>
              </a:rPr>
              <a:t>I</a:t>
            </a:r>
            <a:r>
              <a:rPr lang="pt-BR" sz="2400" b="1" baseline="30000" dirty="0" smtClean="0">
                <a:solidFill>
                  <a:schemeClr val="tx1"/>
                </a:solidFill>
              </a:rPr>
              <a:t> </a:t>
            </a:r>
            <a:r>
              <a:rPr lang="pt-BR" sz="2400" dirty="0" smtClean="0">
                <a:solidFill>
                  <a:schemeClr val="tx1"/>
                </a:solidFill>
              </a:rPr>
              <a:t>Chefe do Serviço de Clínica Médica e Nefrologia do Hospital </a:t>
            </a:r>
            <a:r>
              <a:rPr lang="pt-BR" sz="2400" dirty="0" err="1" smtClean="0">
                <a:solidFill>
                  <a:schemeClr val="tx1"/>
                </a:solidFill>
              </a:rPr>
              <a:t>Policlin</a:t>
            </a:r>
            <a:r>
              <a:rPr lang="pt-BR" sz="2400" dirty="0" smtClean="0">
                <a:solidFill>
                  <a:schemeClr val="tx1"/>
                </a:solidFill>
              </a:rPr>
              <a:t> Nove de Julho – HPNJ – São José dos Campos/SP.</a:t>
            </a:r>
          </a:p>
          <a:p>
            <a:pPr algn="ctr"/>
            <a:r>
              <a:rPr lang="pt-BR" sz="2400" b="1" baseline="30000" dirty="0" smtClean="0">
                <a:solidFill>
                  <a:schemeClr val="tx1"/>
                </a:solidFill>
              </a:rPr>
              <a:t>III </a:t>
            </a:r>
            <a:r>
              <a:rPr lang="pt-BR" sz="2400" dirty="0" smtClean="0">
                <a:solidFill>
                  <a:schemeClr val="tx1"/>
                </a:solidFill>
              </a:rPr>
              <a:t> Coordenador da Residência  Médica IPEP (Instituto </a:t>
            </a:r>
            <a:r>
              <a:rPr lang="pt-BR" sz="2400" dirty="0" err="1" smtClean="0">
                <a:solidFill>
                  <a:schemeClr val="tx1"/>
                </a:solidFill>
              </a:rPr>
              <a:t>Policlin</a:t>
            </a:r>
            <a:r>
              <a:rPr lang="pt-BR" sz="2400" dirty="0" smtClean="0">
                <a:solidFill>
                  <a:schemeClr val="tx1"/>
                </a:solidFill>
              </a:rPr>
              <a:t> de Ensino e Pesquisa) e Chefe do Serviço de Cardiologia do Hospital </a:t>
            </a:r>
            <a:r>
              <a:rPr lang="pt-BR" sz="2400" dirty="0" err="1" smtClean="0">
                <a:solidFill>
                  <a:schemeClr val="tx1"/>
                </a:solidFill>
              </a:rPr>
              <a:t>Policlin</a:t>
            </a:r>
            <a:r>
              <a:rPr lang="pt-BR" sz="2400" dirty="0" smtClean="0">
                <a:solidFill>
                  <a:schemeClr val="tx1"/>
                </a:solidFill>
              </a:rPr>
              <a:t> Nove de Julho – São José dos Campos/SP.</a:t>
            </a:r>
          </a:p>
          <a:p>
            <a:pPr algn="ctr"/>
            <a:r>
              <a:rPr lang="pt-BR" sz="2400" dirty="0" smtClean="0">
                <a:solidFill>
                  <a:schemeClr val="tx1"/>
                </a:solidFill>
              </a:rPr>
              <a:t> </a:t>
            </a:r>
          </a:p>
          <a:p>
            <a:pPr algn="ctr"/>
            <a:r>
              <a:rPr lang="pt-BR" sz="2400" dirty="0" smtClean="0">
                <a:solidFill>
                  <a:schemeClr val="tx1"/>
                </a:solidFill>
              </a:rPr>
              <a:t> </a:t>
            </a:r>
          </a:p>
          <a:p>
            <a:pPr algn="ctr">
              <a:lnSpc>
                <a:spcPct val="150000"/>
              </a:lnSpc>
              <a:spcBef>
                <a:spcPts val="1200"/>
              </a:spcBef>
              <a:buClr>
                <a:srgbClr val="0000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</a:tabLst>
            </a:pPr>
            <a:endParaRPr lang="pt-BR" sz="2600" b="1" dirty="0">
              <a:solidFill>
                <a:schemeClr val="tx1"/>
              </a:solidFill>
            </a:endParaRPr>
          </a:p>
        </p:txBody>
      </p:sp>
      <p:sp>
        <p:nvSpPr>
          <p:cNvPr id="2056" name="AutoShape 17" descr="data:image/jpg;base64,/9j/4AAQSkZJRgABAQAAAQABAAD/2wCEAAkGBhQQERQUEBIVFRATGBgXGBYWGBgfHRoWHBcbFCAcHhccIDIjICEvGiMXJDQgJysqODgsGSAxQTA2NSctOCkBCQoKDQwOGQ8PGikfHiQvLi0wLC81LzI1MSo1KiksNSwsLzQsNDUxLDEtMDIsNTIuNSwsKSwsLyw0LTQpLCw1Kf/AABEIADwAhwMBIgACEQEDEQH/xAAcAAACAwEBAQEAAAAAAAAAAAAABwQFBggDAQL/xAA/EAACAQMCAwUEBQoGAwAAAAABAgMABBEFEgYhMQcTIkFRMmFxgRQjUpGyFTZCYnJzgqHR8DN0krPBwiQ1Q//EABsBAQACAwEBAAAAAAAAAAAAAAADBAECBgUH/8QAIxEAAwABAwQCAwAAAAAAAAAAAAECAwQRIQUSMUEiUXGBof/aAAwDAQACEQMRAD8AeNFFRNS1WK2TfM4VfL1J9AOpNYbS5YJdZfj7i19NhjkjjVy8mwhiRy2M3Ij4VVX/AGmHOIIRj7Uh6/wr/WqPtJ1RrnS7WVwoZpzkLnHJJB5k1XrPNJqXyWdCoy6iYrlMm6Z23RMQLi2eMfaRg4+JBAP3ZreaNr8F4m+2lWRR1x1U+jKeY+dcyVL0vVZbWUSwOUkXoR6ehHQj3GoZ1FLzydFqOj4aW+L4v+HUFFZfgTjdNSiOQEuY8d4g6ftL+qf5Hl6Z1FXppUt0cxlxXitxa2aCiiiskYUUUUAUUUUAUUUUAUUUUBG1HUFt4mkk9lBk46n3D3k8qT+r6vJdSmSU8z0XyVfQf1862nabeERwxjo7Mx+CAAD72B+VL6vN1WRuu36IMj52CrHjP/01n+/b8MtevDnD7Xku1TtRRl3xnAPQAep5/cfStxrHZ/DcWiWxkkVYmLo42k7iGHMYwRzPLl8a1wY6abRa6faxZ5yV4Rz5RVlxFoMljcPBLjcuCGHRlPRh/T1BFVtaNbH0GaVpVPKZZ8Oa69jcxzp+gfEv2kPtL8x/PBrpO2uVkRXQ5RwGU+qkZB+6uWaffZnqWdKiZ+kIkU/sox/64q1pq5cng9bwrtnL78Gwoqvj1uM2v0o5EXd975E7du7yPM48q+vrKCBZwGKOE2qB4iXZUVceR3EDn0q6cyT6KizagEjWR1YBig2keIF2VACPiRn515pq6GKKUbtk3d7eXP6zG3I8uozQE6ioGraylsoZwxB3HwgHCqpdmPPoFBPLnX61LVo7fu+8J+skWNcDPiY7Rn3Zxk+WaAm0VX6rrSWxTeGPeHGVHQcgSefTmOlfu81RYpIY2B3TFgvTHhG45yf5CgJtFFFAQr/RobggzRq5XIGfLPX/AIpOahx/DFNLH+S4Pq5HT/Fb9Fyn2PdTwpE9rvCzW92blRmC5OSfJZcYKn4gbh/F6VZ0uLDdtZEmaWvZt+zHjGG7M0aW8dvINrhUYnevsk8wOhx/qHvrf1ynZXrwyLJC7JIhyrKcEH+/KuiOz7WJbvT4pp2DSsWBIAGcOVHIcugqTU6ZYvlPC+hFb8GO1TtN0C7cNc+NwNoZ4ZOQyTjp0yT99W99Z6HDaLePHB9FfG1wGO4nPJVHMnkeWPI+lJ/grWiumX9smnz3UlwSFeOLekZKbQWYAkEe0AB5DpU3iDRJraw0O0ulKd5PO7xnyDSxAAj12u3L9Y1Qcy/RZnPllbKml+WMbhi70HUpDFbQxmUDIR43UkDrjPXFaPh/WLAzT6darteDcZI9jBcEhT4jyPUVguPUEPEulNEArMEU4AHh7x4/wnHwHuqRwJ+c2rfsH8cdFKXhGKzZLW1U3+zdarxLZw3MOnzf4s4Uxx7GKlQxC5PTqh5H0qt4o480vTv/ABLlwMjnEiM20HxDO32TnmOeeh9KynHP506X+7T/AHJ68OzmITcQ6uZVDH6xfEAfCZQmOfltGPhWxEM3Rry01C0U25WS1ICgDI2lSCBjkVYEA+R5A1UaZxrp19MdPiYl48gIFdQO6IHhcY6Y5YPlXiNIg4d0u7a2LlVDyjvDu+tKLGo5AciwSk9otuul/kW/yu6SSQTncCQjPtBIznPdFz8VFAOfjbjbTrOSOHUC2/AlUBHYYyycyvLqGBU/dUzijiCxhtY7m8w1u+0RnYWP1i5GFHPO2lx2p6V9L161g85rKVB+0Vudp+TbT8qr49R/KVrw/anB+sdpQT+hbHbzHvQN19KAY1zx7ps9mL6Qs1tDMEDGN8iXAPsdSOY933V4WHatpN7PCizkTBsRl1kTxN4cbunP0PLpSltPzTn/AM8PwR1L1ZJtXg0y2tdNnjeJUDXLxbVI2qMhwMbORbJPpyzQHRlFfBRQH2o+oafHcRtFMivE4wysORH9+dSKKJ7AUeudhx3FrKcbT/8AObPL4SKDn5j51u+A9DksrGKCbb3iF87Tkc3LDnj0NaGip7z3c9tGqlIXXYzwZc6ZDcJdqqtJIrLtcNyC48vfUrtZ4Gl1OCFrVlF1bPvj3cgQcZG7yOQp5/Zrd0VAbCp0nhHUb7VYL/VIoYEtVwkcbbtzAsQepx4mJyT5AVEuOFNYtdWvLywhgZbgkDvXX2Mqc4yCDkU4aKAVd1wfqFzqumXtxHEO4iUT7XGA4klY7VzzGGWvHU+D9SsNUubzS4oZ0u1IZZGwUYkMTjIz4hnqeRxTaooBJP2UX8Wim0j2Pc3M6yzfWYCIqgKu4+0cgEkevuqbxZ2C2/0LGnxn6auzxPI2G6BupwPM04KKAVr8GX0up6Vdyxpi2t0jnPeKSJB3oOPte0pz76j8JdmNza6rcTyBfoqi4+j4YZzK3LwjmvImm1RQCUt+y++GgSWRjT6S10JQveLjZtQZ3dM5B5U1+FrB4LK2ilAEkUMaMAcjcqgHn586tKKAKKKKA//Z"/>
          <p:cNvSpPr>
            <a:spLocks noChangeAspect="1" noChangeArrowheads="1"/>
          </p:cNvSpPr>
          <p:nvPr/>
        </p:nvSpPr>
        <p:spPr bwMode="auto">
          <a:xfrm>
            <a:off x="175260" y="-274638"/>
            <a:ext cx="1445896" cy="571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8" rIns="91431" bIns="45718"/>
          <a:lstStyle/>
          <a:p>
            <a:endParaRPr lang="en-US"/>
          </a:p>
        </p:txBody>
      </p:sp>
      <p:sp>
        <p:nvSpPr>
          <p:cNvPr id="2057" name="Rectangle 7"/>
          <p:cNvSpPr>
            <a:spLocks noChangeArrowheads="1"/>
          </p:cNvSpPr>
          <p:nvPr/>
        </p:nvSpPr>
        <p:spPr bwMode="auto">
          <a:xfrm>
            <a:off x="199913" y="15459826"/>
            <a:ext cx="15787798" cy="21431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1" tIns="45718" rIns="91431" bIns="45718"/>
          <a:lstStyle/>
          <a:p>
            <a:pPr>
              <a:lnSpc>
                <a:spcPct val="150000"/>
              </a:lnSpc>
            </a:pPr>
            <a:r>
              <a:rPr lang="pt-BR" sz="2800" i="1" dirty="0" smtClean="0">
                <a:solidFill>
                  <a:schemeClr val="tx1"/>
                </a:solidFill>
              </a:rPr>
              <a:t>	</a:t>
            </a:r>
            <a:endParaRPr lang="pt-BR" sz="28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pt-BR" sz="2800" dirty="0">
                <a:solidFill>
                  <a:schemeClr val="tx1"/>
                </a:solidFill>
              </a:rPr>
              <a:t> </a:t>
            </a:r>
          </a:p>
          <a:p>
            <a:pPr>
              <a:lnSpc>
                <a:spcPct val="150000"/>
              </a:lnSpc>
            </a:pPr>
            <a:endParaRPr lang="pt-BR" sz="2600" dirty="0">
              <a:solidFill>
                <a:schemeClr val="tx1"/>
              </a:solidFill>
            </a:endParaRPr>
          </a:p>
        </p:txBody>
      </p:sp>
      <p:sp>
        <p:nvSpPr>
          <p:cNvPr id="2058" name="Rectangle 7"/>
          <p:cNvSpPr>
            <a:spLocks noChangeArrowheads="1"/>
          </p:cNvSpPr>
          <p:nvPr/>
        </p:nvSpPr>
        <p:spPr bwMode="auto">
          <a:xfrm>
            <a:off x="116203" y="5601382"/>
            <a:ext cx="15871507" cy="850112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1" tIns="45718" rIns="91431" bIns="45718"/>
          <a:lstStyle/>
          <a:p>
            <a:pPr algn="just">
              <a:lnSpc>
                <a:spcPct val="150000"/>
              </a:lnSpc>
            </a:pPr>
            <a:r>
              <a:rPr lang="pt-BR" sz="2800" dirty="0" smtClean="0">
                <a:solidFill>
                  <a:schemeClr val="tx1"/>
                </a:solidFill>
              </a:rPr>
              <a:t>	</a:t>
            </a:r>
            <a:endParaRPr lang="pt-BR" sz="3000" dirty="0">
              <a:solidFill>
                <a:schemeClr val="tx1"/>
              </a:solidFill>
            </a:endParaRPr>
          </a:p>
        </p:txBody>
      </p:sp>
      <p:sp>
        <p:nvSpPr>
          <p:cNvPr id="2059" name="Text Box 4"/>
          <p:cNvSpPr txBox="1">
            <a:spLocks noChangeArrowheads="1"/>
          </p:cNvSpPr>
          <p:nvPr/>
        </p:nvSpPr>
        <p:spPr bwMode="auto">
          <a:xfrm>
            <a:off x="109535" y="14316818"/>
            <a:ext cx="15878176" cy="974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431963" tIns="215979" rIns="431963" bIns="215979">
            <a:spAutoFit/>
          </a:bodyPr>
          <a:lstStyle/>
          <a:p>
            <a:pPr algn="ctr">
              <a:spcBef>
                <a:spcPts val="5313"/>
              </a:spcBef>
              <a:buClr>
                <a:srgbClr val="FFFFFF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</a:pPr>
            <a:r>
              <a:rPr lang="pt-BR" sz="3500" b="1" dirty="0" smtClean="0">
                <a:solidFill>
                  <a:schemeClr val="tx1"/>
                </a:solidFill>
              </a:rPr>
              <a:t>OBJETIVOS</a:t>
            </a:r>
            <a:endParaRPr lang="pt-BR" sz="3500" b="1" dirty="0">
              <a:solidFill>
                <a:schemeClr val="tx1"/>
              </a:solidFill>
            </a:endParaRPr>
          </a:p>
        </p:txBody>
      </p:sp>
      <p:sp>
        <p:nvSpPr>
          <p:cNvPr id="2061" name="Text Box 4"/>
          <p:cNvSpPr txBox="1">
            <a:spLocks noChangeArrowheads="1"/>
          </p:cNvSpPr>
          <p:nvPr/>
        </p:nvSpPr>
        <p:spPr bwMode="auto">
          <a:xfrm>
            <a:off x="342789" y="36462598"/>
            <a:ext cx="31575596" cy="974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31963" tIns="215979" rIns="431963" bIns="215979">
            <a:spAutoFit/>
          </a:bodyPr>
          <a:lstStyle/>
          <a:p>
            <a:pPr algn="ctr">
              <a:spcBef>
                <a:spcPts val="5313"/>
              </a:spcBef>
              <a:buClr>
                <a:srgbClr val="FFFFFF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</a:pPr>
            <a:r>
              <a:rPr lang="pt-BR" sz="3500" b="1" dirty="0" smtClean="0">
                <a:solidFill>
                  <a:schemeClr val="tx1"/>
                </a:solidFill>
              </a:rPr>
              <a:t>REFERÊNCIAS</a:t>
            </a:r>
            <a:endParaRPr lang="pt-BR" sz="3500" b="1" dirty="0">
              <a:solidFill>
                <a:schemeClr val="tx1"/>
              </a:solidFill>
            </a:endParaRPr>
          </a:p>
        </p:txBody>
      </p:sp>
      <p:sp>
        <p:nvSpPr>
          <p:cNvPr id="2062" name="Text Box 4"/>
          <p:cNvSpPr txBox="1">
            <a:spLocks noChangeArrowheads="1"/>
          </p:cNvSpPr>
          <p:nvPr/>
        </p:nvSpPr>
        <p:spPr bwMode="auto">
          <a:xfrm>
            <a:off x="16273463" y="16913993"/>
            <a:ext cx="16040100" cy="974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431963" tIns="215979" rIns="431963" bIns="215979">
            <a:spAutoFit/>
          </a:bodyPr>
          <a:lstStyle/>
          <a:p>
            <a:pPr algn="ctr">
              <a:spcBef>
                <a:spcPts val="5313"/>
              </a:spcBef>
              <a:buClr>
                <a:srgbClr val="FFFFFF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</a:pPr>
            <a:r>
              <a:rPr lang="pt-BR" sz="3500" b="1" dirty="0" smtClean="0">
                <a:solidFill>
                  <a:schemeClr val="tx1"/>
                </a:solidFill>
              </a:rPr>
              <a:t>DISCUSSÃO</a:t>
            </a:r>
            <a:endParaRPr lang="pt-BR" sz="3500" b="1" dirty="0">
              <a:solidFill>
                <a:schemeClr val="tx1"/>
              </a:solidFill>
            </a:endParaRPr>
          </a:p>
        </p:txBody>
      </p:sp>
      <p:sp>
        <p:nvSpPr>
          <p:cNvPr id="2064" name="Text Box 4"/>
          <p:cNvSpPr txBox="1">
            <a:spLocks noChangeArrowheads="1"/>
          </p:cNvSpPr>
          <p:nvPr/>
        </p:nvSpPr>
        <p:spPr bwMode="auto">
          <a:xfrm>
            <a:off x="101917" y="17817280"/>
            <a:ext cx="15885794" cy="974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31963" tIns="215979" rIns="431963" bIns="215979">
            <a:spAutoFit/>
          </a:bodyPr>
          <a:lstStyle/>
          <a:p>
            <a:pPr algn="ctr">
              <a:spcBef>
                <a:spcPts val="5313"/>
              </a:spcBef>
              <a:buClr>
                <a:srgbClr val="FFFFFF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</a:pPr>
            <a:r>
              <a:rPr lang="pt-BR" sz="3500" b="1" dirty="0" smtClean="0">
                <a:solidFill>
                  <a:schemeClr val="tx1"/>
                </a:solidFill>
              </a:rPr>
              <a:t>RELATO DE CASO</a:t>
            </a:r>
            <a:endParaRPr lang="pt-BR" sz="3500" b="1" dirty="0">
              <a:solidFill>
                <a:schemeClr val="tx1"/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342789" y="5744258"/>
            <a:ext cx="15359170" cy="84946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 smtClean="0">
                <a:solidFill>
                  <a:schemeClr val="tx1"/>
                </a:solidFill>
              </a:rPr>
              <a:t>   A hepatite </a:t>
            </a:r>
            <a:r>
              <a:rPr lang="pt-BR" sz="2800" dirty="0" err="1" smtClean="0">
                <a:solidFill>
                  <a:schemeClr val="tx1"/>
                </a:solidFill>
              </a:rPr>
              <a:t>autoimune</a:t>
            </a:r>
            <a:r>
              <a:rPr lang="pt-BR" sz="2800" dirty="0" smtClean="0">
                <a:solidFill>
                  <a:schemeClr val="tx1"/>
                </a:solidFill>
              </a:rPr>
              <a:t> (HAI) é uma doença </a:t>
            </a:r>
            <a:r>
              <a:rPr lang="pt-BR" sz="2800" dirty="0" err="1" smtClean="0">
                <a:solidFill>
                  <a:schemeClr val="tx1"/>
                </a:solidFill>
              </a:rPr>
              <a:t>necroinflamatória</a:t>
            </a:r>
            <a:r>
              <a:rPr lang="pt-BR" sz="2800" dirty="0" smtClean="0">
                <a:solidFill>
                  <a:schemeClr val="tx1"/>
                </a:solidFill>
              </a:rPr>
              <a:t> crônica do fígado, cuja etiologia ainda não está bem estabelecida. Há um predomínio do sexo feminino e está relacionada com a predisposição genética, a deficiência na tolerância imunológica e a agentes desencadeadores externos.</a:t>
            </a:r>
            <a:r>
              <a:rPr lang="pt-BR" sz="2800" baseline="30000" dirty="0" smtClean="0">
                <a:solidFill>
                  <a:schemeClr val="tx1"/>
                </a:solidFill>
              </a:rPr>
              <a:t>1</a:t>
            </a:r>
            <a:r>
              <a:rPr lang="pt-BR" sz="2800" dirty="0" smtClean="0">
                <a:solidFill>
                  <a:schemeClr val="tx1"/>
                </a:solidFill>
              </a:rPr>
              <a:t> Contempla desde a forma assintomática até quadros mais severos, como a hepatite fulminante. 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>
                <a:solidFill>
                  <a:schemeClr val="tx1"/>
                </a:solidFill>
              </a:rPr>
              <a:t>   O início é freqüentemente insidioso com sintomas inespecíficos, podendo cada apresentação sugerir uma lesão hepática viral aguda, tóxica ou induzida por drogas, o que pode atrasar o diagnóstico da HAI.</a:t>
            </a:r>
            <a:r>
              <a:rPr lang="pt-BR" sz="2800" baseline="30000" dirty="0" smtClean="0">
                <a:solidFill>
                  <a:schemeClr val="tx1"/>
                </a:solidFill>
              </a:rPr>
              <a:t>2</a:t>
            </a:r>
            <a:r>
              <a:rPr lang="pt-BR" sz="2800" dirty="0" smtClean="0">
                <a:solidFill>
                  <a:schemeClr val="tx1"/>
                </a:solidFill>
              </a:rPr>
              <a:t> O diagnóstico é baseado em quadro clínico, achados laboratoriais, como </a:t>
            </a:r>
            <a:r>
              <a:rPr lang="pt-BR" sz="2800" dirty="0" err="1" smtClean="0">
                <a:solidFill>
                  <a:schemeClr val="tx1"/>
                </a:solidFill>
              </a:rPr>
              <a:t>hipergamaglobulinemia</a:t>
            </a:r>
            <a:r>
              <a:rPr lang="pt-BR" sz="2800" dirty="0" smtClean="0">
                <a:solidFill>
                  <a:schemeClr val="tx1"/>
                </a:solidFill>
              </a:rPr>
              <a:t> e presença de </a:t>
            </a:r>
            <a:r>
              <a:rPr lang="pt-BR" sz="2800" dirty="0" err="1" smtClean="0">
                <a:solidFill>
                  <a:schemeClr val="tx1"/>
                </a:solidFill>
              </a:rPr>
              <a:t>autoanticorpos</a:t>
            </a:r>
            <a:r>
              <a:rPr lang="pt-BR" sz="2800" dirty="0" smtClean="0">
                <a:solidFill>
                  <a:schemeClr val="tx1"/>
                </a:solidFill>
              </a:rPr>
              <a:t> específicos, como </a:t>
            </a:r>
            <a:r>
              <a:rPr lang="pt-BR" sz="2800" dirty="0" err="1" smtClean="0">
                <a:solidFill>
                  <a:schemeClr val="tx1"/>
                </a:solidFill>
              </a:rPr>
              <a:t>antinúcleo</a:t>
            </a:r>
            <a:r>
              <a:rPr lang="pt-BR" sz="2800" dirty="0" smtClean="0">
                <a:solidFill>
                  <a:schemeClr val="tx1"/>
                </a:solidFill>
              </a:rPr>
              <a:t> (ANA), </a:t>
            </a:r>
            <a:r>
              <a:rPr lang="pt-BR" sz="2800" dirty="0" err="1" smtClean="0">
                <a:solidFill>
                  <a:schemeClr val="tx1"/>
                </a:solidFill>
              </a:rPr>
              <a:t>antimúsculo</a:t>
            </a:r>
            <a:r>
              <a:rPr lang="pt-BR" sz="2800" dirty="0" smtClean="0">
                <a:solidFill>
                  <a:schemeClr val="tx1"/>
                </a:solidFill>
              </a:rPr>
              <a:t> liso (SMA) ou </a:t>
            </a:r>
            <a:r>
              <a:rPr lang="pt-BR" sz="2800" dirty="0" err="1" smtClean="0">
                <a:solidFill>
                  <a:schemeClr val="tx1"/>
                </a:solidFill>
              </a:rPr>
              <a:t>antimicrossoma</a:t>
            </a:r>
            <a:r>
              <a:rPr lang="pt-BR" sz="2800" dirty="0" smtClean="0">
                <a:solidFill>
                  <a:schemeClr val="tx1"/>
                </a:solidFill>
              </a:rPr>
              <a:t> fígado e rim tipo 1 (LKM1), e anormalidades histológicas específicas .</a:t>
            </a:r>
            <a:r>
              <a:rPr lang="pt-BR" sz="2800" baseline="30000" dirty="0" smtClean="0">
                <a:solidFill>
                  <a:schemeClr val="tx1"/>
                </a:solidFill>
              </a:rPr>
              <a:t>3,4</a:t>
            </a:r>
            <a:endParaRPr lang="pt-BR" sz="2800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pt-BR" sz="2800" dirty="0" smtClean="0">
                <a:solidFill>
                  <a:schemeClr val="tx1"/>
                </a:solidFill>
              </a:rPr>
              <a:t>   Corticosteróides (prednisona) em </a:t>
            </a:r>
            <a:r>
              <a:rPr lang="pt-BR" sz="2800" dirty="0" err="1" smtClean="0">
                <a:solidFill>
                  <a:schemeClr val="tx1"/>
                </a:solidFill>
              </a:rPr>
              <a:t>monoterapia</a:t>
            </a:r>
            <a:r>
              <a:rPr lang="pt-BR" sz="2800" dirty="0" smtClean="0">
                <a:solidFill>
                  <a:schemeClr val="tx1"/>
                </a:solidFill>
              </a:rPr>
              <a:t> ou em combinação com </a:t>
            </a:r>
            <a:r>
              <a:rPr lang="pt-BR" sz="2800" dirty="0" err="1" smtClean="0">
                <a:solidFill>
                  <a:schemeClr val="tx1"/>
                </a:solidFill>
              </a:rPr>
              <a:t>azatioprina</a:t>
            </a:r>
            <a:r>
              <a:rPr lang="pt-BR" sz="2800" dirty="0" smtClean="0">
                <a:solidFill>
                  <a:schemeClr val="tx1"/>
                </a:solidFill>
              </a:rPr>
              <a:t> (AZA) são os pilares do tratamento.</a:t>
            </a:r>
            <a:r>
              <a:rPr lang="pt-BR" sz="2800" baseline="30000" dirty="0" smtClean="0">
                <a:solidFill>
                  <a:schemeClr val="tx1"/>
                </a:solidFill>
              </a:rPr>
              <a:t>5,6</a:t>
            </a:r>
            <a:endParaRPr lang="pt-BR" sz="2800" dirty="0">
              <a:solidFill>
                <a:schemeClr val="tx1"/>
              </a:solidFill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342789" y="15602702"/>
            <a:ext cx="15573484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2800" dirty="0" smtClean="0">
                <a:solidFill>
                  <a:schemeClr val="tx1"/>
                </a:solidFill>
              </a:rPr>
              <a:t>   Relatar o caso de uma paciente internada no serviço de Clínica Médica do Hospital </a:t>
            </a:r>
            <a:r>
              <a:rPr lang="pt-BR" sz="2800" dirty="0" err="1" smtClean="0">
                <a:solidFill>
                  <a:schemeClr val="tx1"/>
                </a:solidFill>
              </a:rPr>
              <a:t>Policlin</a:t>
            </a:r>
            <a:r>
              <a:rPr lang="pt-BR" sz="2800" dirty="0" smtClean="0">
                <a:solidFill>
                  <a:schemeClr val="tx1"/>
                </a:solidFill>
              </a:rPr>
              <a:t> Nove de Julho, no município de São José dos Campos, diagnosticada com hepatite </a:t>
            </a:r>
            <a:r>
              <a:rPr lang="pt-BR" sz="2800" dirty="0" err="1" smtClean="0">
                <a:solidFill>
                  <a:schemeClr val="tx1"/>
                </a:solidFill>
              </a:rPr>
              <a:t>autoimune</a:t>
            </a:r>
            <a:r>
              <a:rPr lang="pt-BR" sz="2800" dirty="0" smtClean="0">
                <a:solidFill>
                  <a:schemeClr val="tx1"/>
                </a:solidFill>
              </a:rPr>
              <a:t> aguda grave .</a:t>
            </a:r>
          </a:p>
          <a:p>
            <a:pPr lvl="0" algn="just"/>
            <a:r>
              <a:rPr lang="pt-BR" sz="2800" dirty="0" smtClean="0">
                <a:solidFill>
                  <a:schemeClr val="tx1"/>
                </a:solidFill>
              </a:rPr>
              <a:t>   Realizar uma breve revisão da literatura e relacionar com o caso apresentado.</a:t>
            </a:r>
          </a:p>
          <a:p>
            <a:pPr algn="just">
              <a:lnSpc>
                <a:spcPct val="150000"/>
              </a:lnSpc>
            </a:pPr>
            <a:endParaRPr lang="pt-BR" sz="2800" dirty="0" smtClean="0">
              <a:solidFill>
                <a:schemeClr val="tx1"/>
              </a:solidFill>
            </a:endParaRPr>
          </a:p>
          <a:p>
            <a:pPr algn="just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271351" y="18960288"/>
            <a:ext cx="15768000" cy="17316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 smtClean="0">
                <a:solidFill>
                  <a:schemeClr val="tx1"/>
                </a:solidFill>
              </a:rPr>
              <a:t>   ECO, sexo feminino, 24 anos de idade, natural e procedente de Jacareí, do lar, hígida, primigesta, com todas as consultas de pré natal realizadas periodicamente, sem evidências de alterações clínicas e sorologias para hepatite negativas.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>
                <a:solidFill>
                  <a:schemeClr val="tx1"/>
                </a:solidFill>
              </a:rPr>
              <a:t>   Na 36º semana, em consulta de pré-natal, apresentou aumento pressórico (140x90 </a:t>
            </a:r>
            <a:r>
              <a:rPr lang="pt-BR" sz="2800" dirty="0" err="1" smtClean="0">
                <a:solidFill>
                  <a:schemeClr val="tx1"/>
                </a:solidFill>
              </a:rPr>
              <a:t>mmHg</a:t>
            </a:r>
            <a:r>
              <a:rPr lang="pt-BR" sz="2800" dirty="0" smtClean="0">
                <a:solidFill>
                  <a:schemeClr val="tx1"/>
                </a:solidFill>
              </a:rPr>
              <a:t>), associado a quadro de náuseas, vômitos, cefaléia e febre não aferida. Durante avaliação médica, sem alterações ao exame físico. Realizados exames laboratoriais, evidenciado aumento de enzimas hepáticas e </a:t>
            </a:r>
            <a:r>
              <a:rPr lang="pt-BR" sz="2800" dirty="0" err="1" smtClean="0">
                <a:solidFill>
                  <a:schemeClr val="tx1"/>
                </a:solidFill>
              </a:rPr>
              <a:t>plaquetopenia</a:t>
            </a:r>
            <a:r>
              <a:rPr lang="pt-BR" sz="2800" dirty="0" smtClean="0">
                <a:solidFill>
                  <a:schemeClr val="tx1"/>
                </a:solidFill>
              </a:rPr>
              <a:t>: </a:t>
            </a:r>
            <a:r>
              <a:rPr lang="pt-BR" sz="2800" b="1" dirty="0" err="1" smtClean="0">
                <a:solidFill>
                  <a:schemeClr val="tx1"/>
                </a:solidFill>
              </a:rPr>
              <a:t>transaminase</a:t>
            </a:r>
            <a:r>
              <a:rPr lang="pt-BR" sz="2800" b="1" dirty="0" smtClean="0">
                <a:solidFill>
                  <a:schemeClr val="tx1"/>
                </a:solidFill>
              </a:rPr>
              <a:t> glutâmico-oxalacética (TGO) 120; </a:t>
            </a:r>
            <a:r>
              <a:rPr lang="pt-BR" sz="2800" b="1" dirty="0" err="1" smtClean="0">
                <a:solidFill>
                  <a:schemeClr val="tx1"/>
                </a:solidFill>
              </a:rPr>
              <a:t>transaminase</a:t>
            </a:r>
            <a:r>
              <a:rPr lang="pt-BR" sz="2800" b="1" dirty="0" smtClean="0">
                <a:solidFill>
                  <a:schemeClr val="tx1"/>
                </a:solidFill>
              </a:rPr>
              <a:t> glutâmico-pirúvica (TGP) 120; </a:t>
            </a:r>
            <a:r>
              <a:rPr lang="pt-BR" sz="2800" b="1" dirty="0" err="1" smtClean="0">
                <a:solidFill>
                  <a:schemeClr val="tx1"/>
                </a:solidFill>
              </a:rPr>
              <a:t>desidrogenase</a:t>
            </a:r>
            <a:r>
              <a:rPr lang="pt-BR" sz="2800" b="1" dirty="0" smtClean="0">
                <a:solidFill>
                  <a:schemeClr val="tx1"/>
                </a:solidFill>
              </a:rPr>
              <a:t> láctica (DHL) 500; plaquetas 107 mil.</a:t>
            </a:r>
            <a:r>
              <a:rPr lang="pt-BR" sz="2800" dirty="0" smtClean="0">
                <a:solidFill>
                  <a:schemeClr val="tx1"/>
                </a:solidFill>
              </a:rPr>
              <a:t> </a:t>
            </a:r>
            <a:r>
              <a:rPr lang="pt-BR" sz="2800" dirty="0" err="1" smtClean="0">
                <a:solidFill>
                  <a:schemeClr val="tx1"/>
                </a:solidFill>
              </a:rPr>
              <a:t>Testagem</a:t>
            </a:r>
            <a:r>
              <a:rPr lang="pt-BR" sz="2800" dirty="0" smtClean="0">
                <a:solidFill>
                  <a:schemeClr val="tx1"/>
                </a:solidFill>
              </a:rPr>
              <a:t> para SARS COV19, RTPCR negativo. Devido a hipótese diagnóstica de Síndrome de HELLP, optado por parto cesárea de urgência, sem </a:t>
            </a:r>
            <a:r>
              <a:rPr lang="pt-BR" sz="2800" dirty="0" err="1" smtClean="0">
                <a:solidFill>
                  <a:schemeClr val="tx1"/>
                </a:solidFill>
              </a:rPr>
              <a:t>intercorrências</a:t>
            </a:r>
            <a:r>
              <a:rPr lang="pt-BR" sz="2800" dirty="0" smtClean="0">
                <a:solidFill>
                  <a:schemeClr val="tx1"/>
                </a:solidFill>
              </a:rPr>
              <a:t> materna e/ou fetal. Até o quinto pós operatório esteve internada em mesma instituição, realizado suporte clínico e </a:t>
            </a:r>
            <a:r>
              <a:rPr lang="pt-BR" sz="2800" dirty="0" err="1" smtClean="0">
                <a:solidFill>
                  <a:schemeClr val="tx1"/>
                </a:solidFill>
              </a:rPr>
              <a:t>corticoterapia</a:t>
            </a:r>
            <a:r>
              <a:rPr lang="pt-BR" sz="2800" dirty="0" smtClean="0">
                <a:solidFill>
                  <a:schemeClr val="tx1"/>
                </a:solidFill>
              </a:rPr>
              <a:t> com prednisona, por via oral, de 40 </a:t>
            </a:r>
            <a:r>
              <a:rPr lang="pt-BR" sz="2800" dirty="0" err="1" smtClean="0">
                <a:solidFill>
                  <a:schemeClr val="tx1"/>
                </a:solidFill>
              </a:rPr>
              <a:t>mg</a:t>
            </a:r>
            <a:r>
              <a:rPr lang="pt-BR" sz="2800" dirty="0" smtClean="0">
                <a:solidFill>
                  <a:schemeClr val="tx1"/>
                </a:solidFill>
              </a:rPr>
              <a:t> por 5 dias. Evoluindo com melhora clínica, assintomática, sem queixas, melhora dos exames laboratoriais com queda das enzimas hepáticas, recebendo alta hospitalar e orientação para seguimento ambulatorial.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>
                <a:solidFill>
                  <a:schemeClr val="tx1"/>
                </a:solidFill>
              </a:rPr>
              <a:t>   Em trigésimo quarto dia de pós operatório, procura atendimento médico de urgência referindo quadro de dor abdominal, febre, náuseas e vômitos há 4 dias  evoluindo com icterícia, </a:t>
            </a:r>
            <a:r>
              <a:rPr lang="pt-BR" sz="2800" dirty="0" err="1" smtClean="0">
                <a:solidFill>
                  <a:schemeClr val="tx1"/>
                </a:solidFill>
              </a:rPr>
              <a:t>colúria</a:t>
            </a:r>
            <a:r>
              <a:rPr lang="pt-BR" sz="2800" dirty="0" smtClean="0">
                <a:solidFill>
                  <a:schemeClr val="tx1"/>
                </a:solidFill>
              </a:rPr>
              <a:t> e </a:t>
            </a:r>
            <a:r>
              <a:rPr lang="pt-BR" sz="2800" dirty="0" err="1" smtClean="0">
                <a:solidFill>
                  <a:schemeClr val="tx1"/>
                </a:solidFill>
              </a:rPr>
              <a:t>acolia</a:t>
            </a:r>
            <a:r>
              <a:rPr lang="pt-BR" sz="2800" dirty="0" smtClean="0">
                <a:solidFill>
                  <a:schemeClr val="tx1"/>
                </a:solidFill>
              </a:rPr>
              <a:t> há 1 dia. Ao exame físico: regular estado geral, desidratada +/4+, febril (38,4° C), ictérica ++/4+, </a:t>
            </a:r>
            <a:r>
              <a:rPr lang="pt-BR" sz="2800" dirty="0" err="1" smtClean="0">
                <a:solidFill>
                  <a:schemeClr val="tx1"/>
                </a:solidFill>
              </a:rPr>
              <a:t>contactuante</a:t>
            </a:r>
            <a:r>
              <a:rPr lang="pt-BR" sz="2800" dirty="0" smtClean="0">
                <a:solidFill>
                  <a:schemeClr val="tx1"/>
                </a:solidFill>
              </a:rPr>
              <a:t>, responsiva, colaborativa, escala de coma </a:t>
            </a:r>
            <a:r>
              <a:rPr lang="pt-BR" sz="2800" dirty="0" err="1" smtClean="0">
                <a:solidFill>
                  <a:schemeClr val="tx1"/>
                </a:solidFill>
              </a:rPr>
              <a:t>Glasgow</a:t>
            </a:r>
            <a:r>
              <a:rPr lang="pt-BR" sz="2800" dirty="0" smtClean="0">
                <a:solidFill>
                  <a:schemeClr val="tx1"/>
                </a:solidFill>
              </a:rPr>
              <a:t> 15, pupilas </a:t>
            </a:r>
            <a:r>
              <a:rPr lang="pt-BR" sz="2800" dirty="0" err="1" smtClean="0">
                <a:solidFill>
                  <a:schemeClr val="tx1"/>
                </a:solidFill>
              </a:rPr>
              <a:t>isofotorreagentes</a:t>
            </a:r>
            <a:r>
              <a:rPr lang="pt-BR" sz="2800" dirty="0" smtClean="0">
                <a:solidFill>
                  <a:schemeClr val="tx1"/>
                </a:solidFill>
              </a:rPr>
              <a:t>. Abdome flácido, doloroso à palpação difusa, sem sinais de peritonite, sem </a:t>
            </a:r>
            <a:r>
              <a:rPr lang="pt-BR" sz="2800" dirty="0" err="1" smtClean="0">
                <a:solidFill>
                  <a:schemeClr val="tx1"/>
                </a:solidFill>
              </a:rPr>
              <a:t>visceromegalias</a:t>
            </a:r>
            <a:r>
              <a:rPr lang="pt-BR" sz="2800" dirty="0" smtClean="0">
                <a:solidFill>
                  <a:schemeClr val="tx1"/>
                </a:solidFill>
              </a:rPr>
              <a:t>, ruídos hidroaéreos preservados, sinal de Murphy negativo, sem descompressão brusca, sendo optado por internação hospitalar. Resultados de exames laboratoriais em admissão: </a:t>
            </a:r>
            <a:r>
              <a:rPr lang="pt-BR" sz="2800" dirty="0" err="1" smtClean="0">
                <a:solidFill>
                  <a:schemeClr val="tx1"/>
                </a:solidFill>
              </a:rPr>
              <a:t>Hb</a:t>
            </a:r>
            <a:r>
              <a:rPr lang="pt-BR" sz="2800" dirty="0" smtClean="0">
                <a:solidFill>
                  <a:schemeClr val="tx1"/>
                </a:solidFill>
              </a:rPr>
              <a:t> 11,8; </a:t>
            </a:r>
            <a:r>
              <a:rPr lang="pt-BR" sz="2800" dirty="0" err="1" smtClean="0">
                <a:solidFill>
                  <a:schemeClr val="tx1"/>
                </a:solidFill>
              </a:rPr>
              <a:t>Ht</a:t>
            </a:r>
            <a:r>
              <a:rPr lang="pt-BR" sz="2800" dirty="0" smtClean="0">
                <a:solidFill>
                  <a:schemeClr val="tx1"/>
                </a:solidFill>
              </a:rPr>
              <a:t> 32,5; Leucócitos 8000 sem desvio; plaquetas 261 mil; TGO 4; TGP 4; </a:t>
            </a:r>
            <a:r>
              <a:rPr lang="pt-BR" sz="2800" b="1" dirty="0" smtClean="0">
                <a:solidFill>
                  <a:schemeClr val="tx1"/>
                </a:solidFill>
              </a:rPr>
              <a:t>BT 18,7; bilirrubina direta (BD) 9,7; bilirrubina indireta (BI) 9,0; GGT 152; </a:t>
            </a:r>
            <a:r>
              <a:rPr lang="pt-BR" sz="2800" b="1" dirty="0" err="1" smtClean="0">
                <a:solidFill>
                  <a:schemeClr val="tx1"/>
                </a:solidFill>
              </a:rPr>
              <a:t>fosfatase</a:t>
            </a:r>
            <a:r>
              <a:rPr lang="pt-BR" sz="2800" b="1" dirty="0" smtClean="0">
                <a:solidFill>
                  <a:schemeClr val="tx1"/>
                </a:solidFill>
              </a:rPr>
              <a:t> alcalina (FA) 224</a:t>
            </a:r>
            <a:r>
              <a:rPr lang="pt-BR" sz="2800" dirty="0" smtClean="0">
                <a:solidFill>
                  <a:schemeClr val="tx1"/>
                </a:solidFill>
              </a:rPr>
              <a:t>; amilase 63;  tempo de atividade de </a:t>
            </a:r>
            <a:r>
              <a:rPr lang="pt-BR" sz="2800" dirty="0" err="1" smtClean="0">
                <a:solidFill>
                  <a:schemeClr val="tx1"/>
                </a:solidFill>
              </a:rPr>
              <a:t>protrombina</a:t>
            </a:r>
            <a:r>
              <a:rPr lang="pt-BR" sz="2800" dirty="0" smtClean="0">
                <a:solidFill>
                  <a:schemeClr val="tx1"/>
                </a:solidFill>
              </a:rPr>
              <a:t> (TAP) 15,3 segundos; razão normalizada internacional (INR) 1,27; tempo de </a:t>
            </a:r>
            <a:r>
              <a:rPr lang="pt-BR" sz="2800" dirty="0" err="1" smtClean="0">
                <a:solidFill>
                  <a:schemeClr val="tx1"/>
                </a:solidFill>
              </a:rPr>
              <a:t>tromboplastina</a:t>
            </a:r>
            <a:r>
              <a:rPr lang="pt-BR" sz="2800" dirty="0" smtClean="0">
                <a:solidFill>
                  <a:schemeClr val="tx1"/>
                </a:solidFill>
              </a:rPr>
              <a:t> parcial ativada (</a:t>
            </a:r>
            <a:r>
              <a:rPr lang="pt-BR" sz="2800" dirty="0" err="1" smtClean="0">
                <a:solidFill>
                  <a:schemeClr val="tx1"/>
                </a:solidFill>
              </a:rPr>
              <a:t>TTPa</a:t>
            </a:r>
            <a:r>
              <a:rPr lang="pt-BR" sz="2800" dirty="0" smtClean="0">
                <a:solidFill>
                  <a:schemeClr val="tx1"/>
                </a:solidFill>
              </a:rPr>
              <a:t>) 38,4 segundos. 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>
                <a:solidFill>
                  <a:schemeClr val="tx1"/>
                </a:solidFill>
              </a:rPr>
              <a:t>   Realizado hipóteses diagnósticas de síndrome </a:t>
            </a:r>
            <a:r>
              <a:rPr lang="pt-BR" sz="2800" dirty="0" err="1" smtClean="0">
                <a:solidFill>
                  <a:schemeClr val="tx1"/>
                </a:solidFill>
              </a:rPr>
              <a:t>colestática</a:t>
            </a:r>
            <a:r>
              <a:rPr lang="pt-BR" sz="2800" dirty="0" smtClean="0">
                <a:solidFill>
                  <a:schemeClr val="tx1"/>
                </a:solidFill>
              </a:rPr>
              <a:t> aguda por </a:t>
            </a:r>
            <a:r>
              <a:rPr lang="pt-BR" sz="2800" dirty="0" err="1" smtClean="0">
                <a:solidFill>
                  <a:schemeClr val="tx1"/>
                </a:solidFill>
              </a:rPr>
              <a:t>colecistite</a:t>
            </a:r>
            <a:r>
              <a:rPr lang="pt-BR" sz="2800" dirty="0" smtClean="0">
                <a:solidFill>
                  <a:schemeClr val="tx1"/>
                </a:solidFill>
              </a:rPr>
              <a:t> intra hepática gestacional, hepatite </a:t>
            </a:r>
            <a:r>
              <a:rPr lang="pt-BR" sz="2800" dirty="0" err="1" smtClean="0">
                <a:solidFill>
                  <a:schemeClr val="tx1"/>
                </a:solidFill>
              </a:rPr>
              <a:t>autoimune</a:t>
            </a:r>
            <a:r>
              <a:rPr lang="pt-BR" sz="2800" dirty="0" smtClean="0">
                <a:solidFill>
                  <a:schemeClr val="tx1"/>
                </a:solidFill>
              </a:rPr>
              <a:t> e hepatite medicamentosa. Realizado </a:t>
            </a:r>
            <a:r>
              <a:rPr lang="pt-BR" sz="2800" dirty="0" err="1" smtClean="0">
                <a:solidFill>
                  <a:schemeClr val="tx1"/>
                </a:solidFill>
              </a:rPr>
              <a:t>ultrassonografia</a:t>
            </a:r>
            <a:r>
              <a:rPr lang="pt-BR" sz="2800" dirty="0" smtClean="0">
                <a:solidFill>
                  <a:schemeClr val="tx1"/>
                </a:solidFill>
              </a:rPr>
              <a:t> de</a:t>
            </a:r>
          </a:p>
          <a:p>
            <a:pPr algn="just">
              <a:lnSpc>
                <a:spcPct val="150000"/>
              </a:lnSpc>
            </a:pPr>
            <a:endParaRPr lang="pt-BR" sz="2800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endParaRPr lang="pt-BR" sz="2800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endParaRPr lang="pt-BR" sz="2800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endParaRPr lang="pt-BR" sz="2800" dirty="0">
              <a:solidFill>
                <a:schemeClr val="tx1"/>
              </a:solidFill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628541" y="37605606"/>
            <a:ext cx="30861216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lnSpc>
                <a:spcPct val="150000"/>
              </a:lnSpc>
              <a:buAutoNum type="arabicParenR"/>
            </a:pPr>
            <a:r>
              <a:rPr lang="en-US" sz="2400" dirty="0" err="1" smtClean="0">
                <a:solidFill>
                  <a:schemeClr val="tx1"/>
                </a:solidFill>
              </a:rPr>
              <a:t>Czaja</a:t>
            </a:r>
            <a:r>
              <a:rPr lang="en-US" sz="2400" dirty="0" smtClean="0">
                <a:solidFill>
                  <a:schemeClr val="tx1"/>
                </a:solidFill>
              </a:rPr>
              <a:t> AJ. Autoimmune hepatitis in diverse ethnic populations and geographical regions. </a:t>
            </a:r>
            <a:r>
              <a:rPr lang="en-US" sz="2400" i="1" dirty="0" smtClean="0">
                <a:solidFill>
                  <a:schemeClr val="tx1"/>
                </a:solidFill>
              </a:rPr>
              <a:t>Expert Rev </a:t>
            </a:r>
            <a:r>
              <a:rPr lang="en-US" sz="2400" i="1" dirty="0" err="1" smtClean="0">
                <a:solidFill>
                  <a:schemeClr val="tx1"/>
                </a:solidFill>
              </a:rPr>
              <a:t>Gastroenterol</a:t>
            </a:r>
            <a:r>
              <a:rPr lang="en-US" sz="2400" i="1" dirty="0" smtClean="0">
                <a:solidFill>
                  <a:schemeClr val="tx1"/>
                </a:solidFill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</a:rPr>
              <a:t>Hepatol</a:t>
            </a:r>
            <a:r>
              <a:rPr lang="en-US" sz="2400" i="1" dirty="0" smtClean="0">
                <a:solidFill>
                  <a:schemeClr val="tx1"/>
                </a:solidFill>
              </a:rPr>
              <a:t>. </a:t>
            </a:r>
            <a:r>
              <a:rPr lang="en-US" sz="2400" dirty="0" smtClean="0">
                <a:solidFill>
                  <a:schemeClr val="tx1"/>
                </a:solidFill>
              </a:rPr>
              <a:t>2013;7:365–385.</a:t>
            </a:r>
          </a:p>
          <a:p>
            <a:pPr marL="514350" indent="-514350" algn="just">
              <a:lnSpc>
                <a:spcPct val="150000"/>
              </a:lnSpc>
              <a:buAutoNum type="arabicParenR"/>
            </a:pPr>
            <a:r>
              <a:rPr lang="en-US" sz="2400" dirty="0" err="1" smtClean="0">
                <a:solidFill>
                  <a:schemeClr val="tx1"/>
                </a:solidFill>
              </a:rPr>
              <a:t>Czaja</a:t>
            </a:r>
            <a:r>
              <a:rPr lang="en-US" sz="2400" dirty="0" smtClean="0">
                <a:solidFill>
                  <a:schemeClr val="tx1"/>
                </a:solidFill>
              </a:rPr>
              <a:t> AJ. Acute and acute severe (</a:t>
            </a:r>
            <a:r>
              <a:rPr lang="en-US" sz="2400" dirty="0" err="1" smtClean="0">
                <a:solidFill>
                  <a:schemeClr val="tx1"/>
                </a:solidFill>
              </a:rPr>
              <a:t>fulminant</a:t>
            </a:r>
            <a:r>
              <a:rPr lang="en-US" sz="2400" dirty="0" smtClean="0">
                <a:solidFill>
                  <a:schemeClr val="tx1"/>
                </a:solidFill>
              </a:rPr>
              <a:t>) autoimmune hepatitis. </a:t>
            </a:r>
            <a:r>
              <a:rPr lang="pt-BR" sz="2400" i="1" dirty="0" err="1" smtClean="0">
                <a:solidFill>
                  <a:schemeClr val="tx1"/>
                </a:solidFill>
              </a:rPr>
              <a:t>Dig</a:t>
            </a:r>
            <a:r>
              <a:rPr lang="pt-BR" sz="2400" i="1" dirty="0" smtClean="0">
                <a:solidFill>
                  <a:schemeClr val="tx1"/>
                </a:solidFill>
              </a:rPr>
              <a:t> </a:t>
            </a:r>
            <a:r>
              <a:rPr lang="pt-BR" sz="2400" i="1" dirty="0" err="1" smtClean="0">
                <a:solidFill>
                  <a:schemeClr val="tx1"/>
                </a:solidFill>
              </a:rPr>
              <a:t>Dis</a:t>
            </a:r>
            <a:r>
              <a:rPr lang="pt-BR" sz="2400" i="1" dirty="0" smtClean="0">
                <a:solidFill>
                  <a:schemeClr val="tx1"/>
                </a:solidFill>
              </a:rPr>
              <a:t> </a:t>
            </a:r>
            <a:r>
              <a:rPr lang="pt-BR" sz="2400" i="1" dirty="0" err="1" smtClean="0">
                <a:solidFill>
                  <a:schemeClr val="tx1"/>
                </a:solidFill>
              </a:rPr>
              <a:t>Sci</a:t>
            </a:r>
            <a:r>
              <a:rPr lang="pt-BR" sz="2400" i="1" dirty="0" smtClean="0">
                <a:solidFill>
                  <a:schemeClr val="tx1"/>
                </a:solidFill>
              </a:rPr>
              <a:t>. </a:t>
            </a:r>
            <a:r>
              <a:rPr lang="pt-BR" sz="2400" dirty="0" smtClean="0">
                <a:solidFill>
                  <a:schemeClr val="tx1"/>
                </a:solidFill>
              </a:rPr>
              <a:t>2013;58:897–914.</a:t>
            </a:r>
          </a:p>
          <a:p>
            <a:pPr marL="514350" indent="-514350" algn="just">
              <a:lnSpc>
                <a:spcPct val="150000"/>
              </a:lnSpc>
              <a:buAutoNum type="arabicParenR"/>
            </a:pPr>
            <a:r>
              <a:rPr lang="en-US" sz="2400" dirty="0" err="1" smtClean="0">
                <a:solidFill>
                  <a:schemeClr val="tx1"/>
                </a:solidFill>
              </a:rPr>
              <a:t>Czaja</a:t>
            </a:r>
            <a:r>
              <a:rPr lang="en-US" sz="2400" dirty="0" smtClean="0">
                <a:solidFill>
                  <a:schemeClr val="tx1"/>
                </a:solidFill>
              </a:rPr>
              <a:t> AJ, </a:t>
            </a:r>
            <a:r>
              <a:rPr lang="en-US" sz="2400" dirty="0" err="1" smtClean="0">
                <a:solidFill>
                  <a:schemeClr val="tx1"/>
                </a:solidFill>
              </a:rPr>
              <a:t>Souto</a:t>
            </a:r>
            <a:r>
              <a:rPr lang="en-US" sz="2400" dirty="0" smtClean="0">
                <a:solidFill>
                  <a:schemeClr val="tx1"/>
                </a:solidFill>
              </a:rPr>
              <a:t> EO, </a:t>
            </a:r>
            <a:r>
              <a:rPr lang="en-US" sz="2400" dirty="0" err="1" smtClean="0">
                <a:solidFill>
                  <a:schemeClr val="tx1"/>
                </a:solidFill>
              </a:rPr>
              <a:t>Bittencourt</a:t>
            </a:r>
            <a:r>
              <a:rPr lang="en-US" sz="2400" dirty="0" smtClean="0">
                <a:solidFill>
                  <a:schemeClr val="tx1"/>
                </a:solidFill>
              </a:rPr>
              <a:t> PL, et al. Clinical distinctions and pathogenic implications of type 1 autoimmune hepatitis in Brazil and the United States. </a:t>
            </a:r>
            <a:r>
              <a:rPr lang="en-US" sz="2400" i="1" dirty="0" smtClean="0">
                <a:solidFill>
                  <a:schemeClr val="tx1"/>
                </a:solidFill>
              </a:rPr>
              <a:t>J </a:t>
            </a:r>
            <a:r>
              <a:rPr lang="en-US" sz="2400" i="1" dirty="0" err="1" smtClean="0">
                <a:solidFill>
                  <a:schemeClr val="tx1"/>
                </a:solidFill>
              </a:rPr>
              <a:t>Hepatol</a:t>
            </a:r>
            <a:r>
              <a:rPr lang="en-US" sz="2400" i="1" dirty="0" smtClean="0">
                <a:solidFill>
                  <a:schemeClr val="tx1"/>
                </a:solidFill>
              </a:rPr>
              <a:t>. </a:t>
            </a:r>
            <a:r>
              <a:rPr lang="en-US" sz="2400" dirty="0" smtClean="0">
                <a:solidFill>
                  <a:schemeClr val="tx1"/>
                </a:solidFill>
              </a:rPr>
              <a:t>2002;37:302–308.</a:t>
            </a:r>
          </a:p>
          <a:p>
            <a:pPr marL="514350" lvl="0" indent="-514350" algn="just">
              <a:lnSpc>
                <a:spcPct val="150000"/>
              </a:lnSpc>
              <a:buFontTx/>
              <a:buAutoNum type="arabicParenR"/>
            </a:pPr>
            <a:r>
              <a:rPr lang="en-US" sz="2400" dirty="0" smtClean="0">
                <a:solidFill>
                  <a:schemeClr val="tx1"/>
                </a:solidFill>
              </a:rPr>
              <a:t>LAMERS, M.M.H. et al. Treatment options for autoimmune hepatitis: a systematic review of randomized controlled trials. Journal of </a:t>
            </a:r>
            <a:r>
              <a:rPr lang="en-US" sz="2400" dirty="0" err="1" smtClean="0">
                <a:solidFill>
                  <a:schemeClr val="tx1"/>
                </a:solidFill>
              </a:rPr>
              <a:t>Hepatology</a:t>
            </a:r>
            <a:r>
              <a:rPr lang="en-US" sz="2400" dirty="0" smtClean="0">
                <a:solidFill>
                  <a:schemeClr val="tx1"/>
                </a:solidFill>
              </a:rPr>
              <a:t>. v.53, p.191-198, 2010</a:t>
            </a:r>
          </a:p>
          <a:p>
            <a:pPr marL="514350" indent="-514350" algn="just">
              <a:lnSpc>
                <a:spcPct val="150000"/>
              </a:lnSpc>
              <a:buFontTx/>
              <a:buAutoNum type="arabicParenR"/>
            </a:pPr>
            <a:r>
              <a:rPr lang="en-US" sz="2400" dirty="0" smtClean="0">
                <a:solidFill>
                  <a:schemeClr val="tx1"/>
                </a:solidFill>
              </a:rPr>
              <a:t>MANNS, M.P. et al. Diagnoses and Management of autoimmune hepatitis. </a:t>
            </a:r>
            <a:r>
              <a:rPr lang="en-US" sz="2400" dirty="0" err="1" smtClean="0">
                <a:solidFill>
                  <a:schemeClr val="tx1"/>
                </a:solidFill>
              </a:rPr>
              <a:t>Hepatology</a:t>
            </a:r>
            <a:r>
              <a:rPr lang="en-US" sz="2400" dirty="0" smtClean="0">
                <a:solidFill>
                  <a:schemeClr val="tx1"/>
                </a:solidFill>
              </a:rPr>
              <a:t>. v.51, n.6, 2010</a:t>
            </a:r>
            <a:endParaRPr lang="pt-BR" sz="2400" dirty="0" smtClean="0">
              <a:solidFill>
                <a:schemeClr val="tx1"/>
              </a:solidFill>
            </a:endParaRPr>
          </a:p>
          <a:p>
            <a:pPr marL="514350" lvl="0" indent="-514350" algn="just">
              <a:lnSpc>
                <a:spcPct val="150000"/>
              </a:lnSpc>
              <a:buFontTx/>
              <a:buAutoNum type="arabicParenR"/>
            </a:pPr>
            <a:r>
              <a:rPr lang="en-US" sz="2400" dirty="0" err="1" smtClean="0">
                <a:solidFill>
                  <a:schemeClr val="tx1"/>
                </a:solidFill>
              </a:rPr>
              <a:t>Czaja</a:t>
            </a:r>
            <a:r>
              <a:rPr lang="en-US" sz="2400" dirty="0" smtClean="0">
                <a:solidFill>
                  <a:schemeClr val="tx1"/>
                </a:solidFill>
              </a:rPr>
              <a:t> AJ. Diagnosis and management of autoimmune hepatitis. </a:t>
            </a:r>
            <a:r>
              <a:rPr lang="en-US" sz="2400" i="1" dirty="0" err="1" smtClean="0">
                <a:solidFill>
                  <a:schemeClr val="tx1"/>
                </a:solidFill>
              </a:rPr>
              <a:t>Clin</a:t>
            </a:r>
            <a:r>
              <a:rPr lang="en-US" sz="2400" i="1" dirty="0" smtClean="0">
                <a:solidFill>
                  <a:schemeClr val="tx1"/>
                </a:solidFill>
              </a:rPr>
              <a:t> Liver Dis. </a:t>
            </a:r>
            <a:r>
              <a:rPr lang="en-US" sz="2400" dirty="0" smtClean="0">
                <a:solidFill>
                  <a:schemeClr val="tx1"/>
                </a:solidFill>
              </a:rPr>
              <a:t>2015;19:57–79.</a:t>
            </a:r>
          </a:p>
          <a:p>
            <a:pPr marL="514350" lvl="0" indent="-514350" algn="just">
              <a:lnSpc>
                <a:spcPct val="150000"/>
              </a:lnSpc>
              <a:buFontTx/>
              <a:buAutoNum type="arabicParenR"/>
            </a:pPr>
            <a:r>
              <a:rPr lang="en-US" sz="2400" dirty="0" err="1" smtClean="0">
                <a:solidFill>
                  <a:schemeClr val="tx1"/>
                </a:solidFill>
              </a:rPr>
              <a:t>Makol</a:t>
            </a:r>
            <a:r>
              <a:rPr lang="en-US" sz="2400" dirty="0" smtClean="0">
                <a:solidFill>
                  <a:schemeClr val="tx1"/>
                </a:solidFill>
              </a:rPr>
              <a:t> A, Watt KD, </a:t>
            </a:r>
            <a:r>
              <a:rPr lang="en-US" sz="2400" dirty="0" err="1" smtClean="0">
                <a:solidFill>
                  <a:schemeClr val="tx1"/>
                </a:solidFill>
              </a:rPr>
              <a:t>Chowdhary</a:t>
            </a:r>
            <a:r>
              <a:rPr lang="en-US" sz="2400" dirty="0" smtClean="0">
                <a:solidFill>
                  <a:schemeClr val="tx1"/>
                </a:solidFill>
              </a:rPr>
              <a:t> VR. Autoimmune hepatitis: a review of current diagnosis and treatment. </a:t>
            </a:r>
            <a:r>
              <a:rPr lang="en-US" sz="2400" dirty="0" err="1" smtClean="0">
                <a:solidFill>
                  <a:schemeClr val="tx1"/>
                </a:solidFill>
              </a:rPr>
              <a:t>Hepat</a:t>
            </a:r>
            <a:r>
              <a:rPr lang="en-US" sz="2400" dirty="0" smtClean="0">
                <a:solidFill>
                  <a:schemeClr val="tx1"/>
                </a:solidFill>
              </a:rPr>
              <a:t> Res Treat. </a:t>
            </a:r>
            <a:r>
              <a:rPr lang="pt-BR" sz="2400" dirty="0" smtClean="0">
                <a:solidFill>
                  <a:schemeClr val="tx1"/>
                </a:solidFill>
              </a:rPr>
              <a:t>2011;2011:390916.</a:t>
            </a:r>
          </a:p>
          <a:p>
            <a:pPr marL="514350" lvl="0" indent="-514350" algn="just">
              <a:lnSpc>
                <a:spcPct val="150000"/>
              </a:lnSpc>
              <a:buFontTx/>
              <a:buAutoNum type="arabicParenR"/>
            </a:pPr>
            <a:r>
              <a:rPr lang="en-US" sz="2400" dirty="0" err="1" smtClean="0">
                <a:solidFill>
                  <a:schemeClr val="tx1"/>
                </a:solidFill>
              </a:rPr>
              <a:t>Lohse</a:t>
            </a:r>
            <a:r>
              <a:rPr lang="en-US" sz="2400" dirty="0" smtClean="0">
                <a:solidFill>
                  <a:schemeClr val="tx1"/>
                </a:solidFill>
              </a:rPr>
              <a:t> AW, </a:t>
            </a:r>
            <a:r>
              <a:rPr lang="en-US" sz="2400" dirty="0" err="1" smtClean="0">
                <a:solidFill>
                  <a:schemeClr val="tx1"/>
                </a:solidFill>
              </a:rPr>
              <a:t>Mieli-Vergani</a:t>
            </a:r>
            <a:r>
              <a:rPr lang="en-US" sz="2400" dirty="0" smtClean="0">
                <a:solidFill>
                  <a:schemeClr val="tx1"/>
                </a:solidFill>
              </a:rPr>
              <a:t> G. Autoimmune hepatitis. </a:t>
            </a:r>
            <a:r>
              <a:rPr lang="pt-BR" sz="2400" dirty="0" smtClean="0">
                <a:solidFill>
                  <a:schemeClr val="tx1"/>
                </a:solidFill>
              </a:rPr>
              <a:t>J </a:t>
            </a:r>
            <a:r>
              <a:rPr lang="pt-BR" sz="2400" dirty="0" err="1" smtClean="0">
                <a:solidFill>
                  <a:schemeClr val="tx1"/>
                </a:solidFill>
              </a:rPr>
              <a:t>Hepatol</a:t>
            </a:r>
            <a:r>
              <a:rPr lang="pt-BR" sz="2400" dirty="0" smtClean="0">
                <a:solidFill>
                  <a:schemeClr val="tx1"/>
                </a:solidFill>
              </a:rPr>
              <a:t>. 2011;55(1):171-82.</a:t>
            </a:r>
          </a:p>
          <a:p>
            <a:pPr marL="514350" lvl="0" indent="-514350" algn="just">
              <a:lnSpc>
                <a:spcPct val="150000"/>
              </a:lnSpc>
              <a:buFontTx/>
              <a:buAutoNum type="arabicParenR"/>
            </a:pPr>
            <a:r>
              <a:rPr lang="pt-BR" sz="2400" dirty="0" err="1" smtClean="0">
                <a:solidFill>
                  <a:schemeClr val="tx1"/>
                </a:solidFill>
              </a:rPr>
              <a:t>Nomura</a:t>
            </a:r>
            <a:r>
              <a:rPr lang="pt-BR" sz="2400" dirty="0" smtClean="0">
                <a:solidFill>
                  <a:schemeClr val="tx1"/>
                </a:solidFill>
              </a:rPr>
              <a:t> RM, </a:t>
            </a:r>
            <a:r>
              <a:rPr lang="pt-BR" sz="2400" dirty="0" err="1" smtClean="0">
                <a:solidFill>
                  <a:schemeClr val="tx1"/>
                </a:solidFill>
              </a:rPr>
              <a:t>et</a:t>
            </a:r>
            <a:r>
              <a:rPr lang="pt-BR" sz="2400" dirty="0" smtClean="0">
                <a:solidFill>
                  <a:schemeClr val="tx1"/>
                </a:solidFill>
              </a:rPr>
              <a:t> al. Manejo clínico e obstétrico em gestantes portadoras de hepatite </a:t>
            </a:r>
            <a:r>
              <a:rPr lang="pt-BR" sz="2400" dirty="0" err="1" smtClean="0">
                <a:solidFill>
                  <a:schemeClr val="tx1"/>
                </a:solidFill>
              </a:rPr>
              <a:t>autoimune</a:t>
            </a:r>
            <a:r>
              <a:rPr lang="pt-BR" sz="2400" dirty="0" smtClean="0">
                <a:solidFill>
                  <a:schemeClr val="tx1"/>
                </a:solidFill>
              </a:rPr>
              <a:t> complicada pela </a:t>
            </a:r>
            <a:r>
              <a:rPr lang="pt-BR" sz="2400" dirty="0" err="1" smtClean="0">
                <a:solidFill>
                  <a:schemeClr val="tx1"/>
                </a:solidFill>
              </a:rPr>
              <a:t>plaquetopenia</a:t>
            </a:r>
            <a:r>
              <a:rPr lang="pt-BR" sz="2400" dirty="0" smtClean="0">
                <a:solidFill>
                  <a:schemeClr val="tx1"/>
                </a:solidFill>
              </a:rPr>
              <a:t> moderada ou grave. REV ASSOC MED BRAS. 2013; 59(1):28-34</a:t>
            </a:r>
          </a:p>
          <a:p>
            <a:pPr marL="514350" lvl="0" indent="-514350" algn="just">
              <a:lnSpc>
                <a:spcPct val="150000"/>
              </a:lnSpc>
              <a:buFontTx/>
              <a:buAutoNum type="arabicParenR"/>
            </a:pPr>
            <a:r>
              <a:rPr lang="en-US" sz="2400" dirty="0" err="1" smtClean="0">
                <a:solidFill>
                  <a:schemeClr val="tx1"/>
                </a:solidFill>
              </a:rPr>
              <a:t>Stravitz</a:t>
            </a:r>
            <a:r>
              <a:rPr lang="en-US" sz="2400" dirty="0" smtClean="0">
                <a:solidFill>
                  <a:schemeClr val="tx1"/>
                </a:solidFill>
              </a:rPr>
              <a:t> RT, </a:t>
            </a:r>
            <a:r>
              <a:rPr lang="en-US" sz="2400" dirty="0" err="1" smtClean="0">
                <a:solidFill>
                  <a:schemeClr val="tx1"/>
                </a:solidFill>
              </a:rPr>
              <a:t>Lefkowitch</a:t>
            </a:r>
            <a:r>
              <a:rPr lang="en-US" sz="2400" dirty="0" smtClean="0">
                <a:solidFill>
                  <a:schemeClr val="tx1"/>
                </a:solidFill>
              </a:rPr>
              <a:t> JH, Fontana RJ, et al. Autoimmune acute liver failure: proposed clinical and histological criteria. </a:t>
            </a:r>
            <a:r>
              <a:rPr lang="en-US" sz="2400" i="1" dirty="0" err="1" smtClean="0">
                <a:solidFill>
                  <a:schemeClr val="tx1"/>
                </a:solidFill>
              </a:rPr>
              <a:t>Hepatology</a:t>
            </a:r>
            <a:r>
              <a:rPr lang="en-US" sz="2400" i="1" dirty="0" smtClean="0">
                <a:solidFill>
                  <a:schemeClr val="tx1"/>
                </a:solidFill>
              </a:rPr>
              <a:t>. </a:t>
            </a:r>
            <a:r>
              <a:rPr lang="en-US" sz="2400" dirty="0" smtClean="0">
                <a:solidFill>
                  <a:schemeClr val="tx1"/>
                </a:solidFill>
              </a:rPr>
              <a:t>2011;53:517–526.</a:t>
            </a:r>
            <a:endParaRPr lang="pt-BR" sz="2400" dirty="0" smtClean="0">
              <a:solidFill>
                <a:schemeClr val="tx1"/>
              </a:solidFill>
            </a:endParaRPr>
          </a:p>
          <a:p>
            <a:pPr marL="514350" lvl="0" indent="-514350" algn="just">
              <a:lnSpc>
                <a:spcPct val="150000"/>
              </a:lnSpc>
              <a:buFontTx/>
              <a:buAutoNum type="arabicParenR"/>
            </a:pPr>
            <a:endParaRPr lang="pt-BR" sz="2400" dirty="0" smtClean="0">
              <a:solidFill>
                <a:schemeClr val="tx1"/>
              </a:solidFill>
            </a:endParaRPr>
          </a:p>
          <a:p>
            <a:pPr marL="514350" indent="-514350" algn="just">
              <a:lnSpc>
                <a:spcPct val="150000"/>
              </a:lnSpc>
              <a:buAutoNum type="arabicParenR"/>
            </a:pPr>
            <a:endParaRPr lang="pt-BR" sz="2400" dirty="0">
              <a:solidFill>
                <a:schemeClr val="tx1"/>
              </a:solidFill>
            </a:endParaRPr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0" y="0"/>
            <a:ext cx="32404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476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*rima de parênquima renal castanho-clara, congestão vascular, cisto renal, micropapiloma e cisto glomerular.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4" name="Rectangle 26"/>
          <p:cNvSpPr>
            <a:spLocks noChangeArrowheads="1"/>
          </p:cNvSpPr>
          <p:nvPr/>
        </p:nvSpPr>
        <p:spPr bwMode="auto">
          <a:xfrm>
            <a:off x="0" y="0"/>
            <a:ext cx="32404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476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Tabela 2: </a:t>
            </a:r>
            <a:r>
              <a:rPr kumimoji="0" lang="pt-BR" sz="12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Altera</a:t>
            </a:r>
            <a:r>
              <a:rPr kumimoji="0" lang="pt-BR" sz="12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pt-BR" sz="12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ões histol</a:t>
            </a:r>
            <a:r>
              <a:rPr kumimoji="0" lang="pt-BR" sz="12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ó</a:t>
            </a:r>
            <a:r>
              <a:rPr kumimoji="0" lang="pt-BR" sz="12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gicas renais não oncol</a:t>
            </a:r>
            <a:r>
              <a:rPr kumimoji="0" lang="pt-BR" sz="12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ó</a:t>
            </a:r>
            <a:r>
              <a:rPr kumimoji="0" lang="pt-BR" sz="12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gicas encontradas em pacientes submetidos a nefrectomia parcial por tumor renal localizado (n=20).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5" name="Rectangle 27"/>
          <p:cNvSpPr>
            <a:spLocks noChangeArrowheads="1"/>
          </p:cNvSpPr>
          <p:nvPr/>
        </p:nvSpPr>
        <p:spPr bwMode="auto">
          <a:xfrm>
            <a:off x="0" y="0"/>
            <a:ext cx="32404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476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Tabela 2: </a:t>
            </a:r>
            <a:r>
              <a:rPr kumimoji="0" lang="pt-BR" sz="12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Altera</a:t>
            </a:r>
            <a:r>
              <a:rPr kumimoji="0" lang="pt-BR" sz="12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pt-BR" sz="12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ões histol</a:t>
            </a:r>
            <a:r>
              <a:rPr kumimoji="0" lang="pt-BR" sz="12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ó</a:t>
            </a:r>
            <a:r>
              <a:rPr kumimoji="0" lang="pt-BR" sz="12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gicas renais não oncol</a:t>
            </a:r>
            <a:r>
              <a:rPr kumimoji="0" lang="pt-BR" sz="12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ó</a:t>
            </a:r>
            <a:r>
              <a:rPr kumimoji="0" lang="pt-BR" sz="12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gicas encontradas em pacientes submetidos a nefrectomia parcial por tumor renal localizado (n=20).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8" name="AutoShape 6" descr="Grupo Policlin - Home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080" name="AutoShape 8" descr="Grupo Policlin - Home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082" name="AutoShape 10" descr="Grupo Policlin - Home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085" name="AutoShape 13" descr="Grupo Policlin - Home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087" name="AutoShape 15" descr="Grupo Policlin - Home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089" name="AutoShape 17" descr="Grupo Policlin - Home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41" name="Imagem 40" descr="FOTO IPEP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41521" y="172094"/>
            <a:ext cx="2991178" cy="1571636"/>
          </a:xfrm>
          <a:prstGeom prst="rect">
            <a:avLst/>
          </a:prstGeom>
        </p:spPr>
      </p:pic>
      <p:pic>
        <p:nvPicPr>
          <p:cNvPr id="43" name="Imagem 42" descr="FOTO POLICLI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475" y="100656"/>
            <a:ext cx="2428892" cy="2428892"/>
          </a:xfrm>
          <a:prstGeom prst="rect">
            <a:avLst/>
          </a:prstGeom>
        </p:spPr>
      </p:pic>
      <p:sp>
        <p:nvSpPr>
          <p:cNvPr id="32" name="CaixaDeTexto 31"/>
          <p:cNvSpPr txBox="1"/>
          <p:nvPr/>
        </p:nvSpPr>
        <p:spPr>
          <a:xfrm>
            <a:off x="16559215" y="18317346"/>
            <a:ext cx="15287732" cy="1926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 smtClean="0">
                <a:solidFill>
                  <a:schemeClr val="tx1"/>
                </a:solidFill>
              </a:rPr>
              <a:t>   A hepatite </a:t>
            </a:r>
            <a:r>
              <a:rPr lang="pt-BR" sz="2800" dirty="0" err="1" smtClean="0">
                <a:solidFill>
                  <a:schemeClr val="tx1"/>
                </a:solidFill>
              </a:rPr>
              <a:t>autoimune</a:t>
            </a:r>
            <a:r>
              <a:rPr lang="pt-BR" sz="2800" dirty="0" smtClean="0">
                <a:solidFill>
                  <a:schemeClr val="tx1"/>
                </a:solidFill>
              </a:rPr>
              <a:t> (HAI) é uma doença </a:t>
            </a:r>
            <a:r>
              <a:rPr lang="pt-BR" sz="2800" dirty="0" err="1" smtClean="0">
                <a:solidFill>
                  <a:schemeClr val="tx1"/>
                </a:solidFill>
              </a:rPr>
              <a:t>necroinflamatória</a:t>
            </a:r>
            <a:r>
              <a:rPr lang="pt-BR" sz="2800" dirty="0" smtClean="0">
                <a:solidFill>
                  <a:schemeClr val="tx1"/>
                </a:solidFill>
              </a:rPr>
              <a:t> crônica do fígado, cuja etiologia ainda não está bem esclarecida, porém estabelece associação comum com outras doenças </a:t>
            </a:r>
            <a:r>
              <a:rPr lang="pt-BR" sz="2800" dirty="0" err="1" smtClean="0">
                <a:solidFill>
                  <a:schemeClr val="tx1"/>
                </a:solidFill>
              </a:rPr>
              <a:t>autoimunes</a:t>
            </a:r>
            <a:r>
              <a:rPr lang="pt-BR" sz="2800" dirty="0" smtClean="0">
                <a:solidFill>
                  <a:schemeClr val="tx1"/>
                </a:solidFill>
              </a:rPr>
              <a:t>, como doença celíaca, </a:t>
            </a:r>
            <a:r>
              <a:rPr lang="pt-BR" sz="2800" dirty="0" err="1" smtClean="0">
                <a:solidFill>
                  <a:schemeClr val="tx1"/>
                </a:solidFill>
              </a:rPr>
              <a:t>retocolite</a:t>
            </a:r>
            <a:r>
              <a:rPr lang="pt-BR" sz="2800" dirty="0" smtClean="0">
                <a:solidFill>
                  <a:schemeClr val="tx1"/>
                </a:solidFill>
              </a:rPr>
              <a:t> ulcerativa e doenças da tireóide. </a:t>
            </a:r>
            <a:r>
              <a:rPr lang="pt-BR" sz="2800" baseline="30000" dirty="0" smtClean="0">
                <a:solidFill>
                  <a:schemeClr val="tx1"/>
                </a:solidFill>
              </a:rPr>
              <a:t>7</a:t>
            </a:r>
            <a:endParaRPr lang="pt-BR" sz="2800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pt-BR" sz="2800" dirty="0" smtClean="0">
                <a:solidFill>
                  <a:schemeClr val="tx1"/>
                </a:solidFill>
              </a:rPr>
              <a:t>   Apresenta a forma assintomática, a forma aguda e a forma aguda grave, essa última também chamada de hepatite fulminante. </a:t>
            </a:r>
            <a:r>
              <a:rPr lang="pt-BR" sz="2800" dirty="0" err="1" smtClean="0">
                <a:solidFill>
                  <a:schemeClr val="tx1"/>
                </a:solidFill>
              </a:rPr>
              <a:t>Lohse</a:t>
            </a:r>
            <a:r>
              <a:rPr lang="pt-BR" sz="2800" dirty="0" smtClean="0">
                <a:solidFill>
                  <a:schemeClr val="tx1"/>
                </a:solidFill>
              </a:rPr>
              <a:t> </a:t>
            </a:r>
            <a:r>
              <a:rPr lang="pt-BR" sz="2800" dirty="0" err="1" smtClean="0">
                <a:solidFill>
                  <a:schemeClr val="tx1"/>
                </a:solidFill>
              </a:rPr>
              <a:t>et</a:t>
            </a:r>
            <a:r>
              <a:rPr lang="pt-BR" sz="2800" dirty="0" smtClean="0">
                <a:solidFill>
                  <a:schemeClr val="tx1"/>
                </a:solidFill>
              </a:rPr>
              <a:t> al. mostram que, mesmo quando assintomática, a hepatite </a:t>
            </a:r>
            <a:r>
              <a:rPr lang="pt-BR" sz="2800" dirty="0" err="1" smtClean="0">
                <a:solidFill>
                  <a:schemeClr val="tx1"/>
                </a:solidFill>
              </a:rPr>
              <a:t>autoimune</a:t>
            </a:r>
            <a:r>
              <a:rPr lang="pt-BR" sz="2800" dirty="0" smtClean="0">
                <a:solidFill>
                  <a:schemeClr val="tx1"/>
                </a:solidFill>
              </a:rPr>
              <a:t> compromete a arquitetura hepática de forma precoce em até 33% dos casos.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>
                <a:solidFill>
                  <a:schemeClr val="tx1"/>
                </a:solidFill>
              </a:rPr>
              <a:t>   </a:t>
            </a:r>
            <a:r>
              <a:rPr lang="pt-BR" sz="2800" dirty="0" err="1" smtClean="0">
                <a:solidFill>
                  <a:schemeClr val="tx1"/>
                </a:solidFill>
              </a:rPr>
              <a:t>Frequentemente</a:t>
            </a:r>
            <a:r>
              <a:rPr lang="pt-BR" sz="2800" dirty="0" smtClean="0">
                <a:solidFill>
                  <a:schemeClr val="tx1"/>
                </a:solidFill>
              </a:rPr>
              <a:t>, a hepatite </a:t>
            </a:r>
            <a:r>
              <a:rPr lang="pt-BR" sz="2800" dirty="0" err="1" smtClean="0">
                <a:solidFill>
                  <a:schemeClr val="tx1"/>
                </a:solidFill>
              </a:rPr>
              <a:t>autoimune</a:t>
            </a:r>
            <a:r>
              <a:rPr lang="pt-BR" sz="2800" dirty="0" smtClean="0">
                <a:solidFill>
                  <a:schemeClr val="tx1"/>
                </a:solidFill>
              </a:rPr>
              <a:t> tende a ser menos agressiva durante a gravidez.</a:t>
            </a:r>
            <a:r>
              <a:rPr lang="pt-BR" sz="2800" baseline="30000" dirty="0" smtClean="0">
                <a:solidFill>
                  <a:schemeClr val="tx1"/>
                </a:solidFill>
              </a:rPr>
              <a:t>8</a:t>
            </a:r>
            <a:r>
              <a:rPr lang="pt-BR" sz="2800" i="1" dirty="0" smtClean="0">
                <a:solidFill>
                  <a:schemeClr val="tx1"/>
                </a:solidFill>
              </a:rPr>
              <a:t> </a:t>
            </a:r>
            <a:r>
              <a:rPr lang="pt-BR" sz="2800" dirty="0" err="1" smtClean="0">
                <a:solidFill>
                  <a:schemeClr val="tx1"/>
                </a:solidFill>
              </a:rPr>
              <a:t>Nomura</a:t>
            </a:r>
            <a:r>
              <a:rPr lang="pt-BR" sz="2800" dirty="0" smtClean="0">
                <a:solidFill>
                  <a:schemeClr val="tx1"/>
                </a:solidFill>
              </a:rPr>
              <a:t> RM, </a:t>
            </a:r>
            <a:r>
              <a:rPr lang="pt-BR" sz="2800" dirty="0" err="1" smtClean="0">
                <a:solidFill>
                  <a:schemeClr val="tx1"/>
                </a:solidFill>
              </a:rPr>
              <a:t>et</a:t>
            </a:r>
            <a:r>
              <a:rPr lang="pt-BR" sz="2800" dirty="0" smtClean="0">
                <a:solidFill>
                  <a:schemeClr val="tx1"/>
                </a:solidFill>
              </a:rPr>
              <a:t> al. mostraram que, nas pacientes gestantes com hepatite </a:t>
            </a:r>
            <a:r>
              <a:rPr lang="pt-BR" sz="2800" dirty="0" err="1" smtClean="0">
                <a:solidFill>
                  <a:schemeClr val="tx1"/>
                </a:solidFill>
              </a:rPr>
              <a:t>autoimune</a:t>
            </a:r>
            <a:r>
              <a:rPr lang="pt-BR" sz="2800" dirty="0" smtClean="0">
                <a:solidFill>
                  <a:schemeClr val="tx1"/>
                </a:solidFill>
              </a:rPr>
              <a:t> já diagnosticada,  as dosagens laboratoriais de enzimas hepáticas apresentaram tendência de queda durante a gravidez, entretanto durante o </a:t>
            </a:r>
            <a:r>
              <a:rPr lang="pt-BR" sz="2800" dirty="0" err="1" smtClean="0">
                <a:solidFill>
                  <a:schemeClr val="tx1"/>
                </a:solidFill>
              </a:rPr>
              <a:t>puerpério</a:t>
            </a:r>
            <a:r>
              <a:rPr lang="pt-BR" sz="2800" dirty="0" smtClean="0">
                <a:solidFill>
                  <a:schemeClr val="tx1"/>
                </a:solidFill>
              </a:rPr>
              <a:t>, apresentaram  retorno aos níveis basais ou mesmo elevação das enzimas hepáticas. </a:t>
            </a:r>
            <a:r>
              <a:rPr lang="pt-BR" sz="2800" baseline="30000" dirty="0" smtClean="0">
                <a:solidFill>
                  <a:schemeClr val="tx1"/>
                </a:solidFill>
              </a:rPr>
              <a:t>9</a:t>
            </a:r>
            <a:endParaRPr lang="pt-BR" sz="2800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pt-BR" sz="2800" dirty="0" smtClean="0">
                <a:solidFill>
                  <a:schemeClr val="tx1"/>
                </a:solidFill>
              </a:rPr>
              <a:t>   O diagnóstico é baseado em anormalidades histológicas, como necrose hemorrágica centro lobular e a necrose hepática maciça ou </a:t>
            </a:r>
            <a:r>
              <a:rPr lang="pt-BR" sz="2800" dirty="0" err="1" smtClean="0">
                <a:solidFill>
                  <a:schemeClr val="tx1"/>
                </a:solidFill>
              </a:rPr>
              <a:t>submaciça</a:t>
            </a:r>
            <a:r>
              <a:rPr lang="pt-BR" sz="2800" dirty="0" smtClean="0">
                <a:solidFill>
                  <a:schemeClr val="tx1"/>
                </a:solidFill>
              </a:rPr>
              <a:t>  ou como hepatite de interface que pode está presente em até 90% dos pacientes com insuficiência hepática aguda.</a:t>
            </a:r>
            <a:r>
              <a:rPr lang="pt-BR" sz="2800" baseline="30000" dirty="0" smtClean="0">
                <a:solidFill>
                  <a:schemeClr val="tx1"/>
                </a:solidFill>
              </a:rPr>
              <a:t>10</a:t>
            </a:r>
            <a:r>
              <a:rPr lang="pt-BR" sz="2800" dirty="0" smtClean="0">
                <a:solidFill>
                  <a:schemeClr val="tx1"/>
                </a:solidFill>
              </a:rPr>
              <a:t> Além disso, o diagnóstico também é baseado no quadro clínico e em achados laboratoriais, como </a:t>
            </a:r>
            <a:r>
              <a:rPr lang="pt-BR" sz="2800" dirty="0" err="1" smtClean="0">
                <a:solidFill>
                  <a:schemeClr val="tx1"/>
                </a:solidFill>
              </a:rPr>
              <a:t>hipergamaglobulinemia</a:t>
            </a:r>
            <a:r>
              <a:rPr lang="pt-BR" sz="2800" dirty="0" smtClean="0">
                <a:solidFill>
                  <a:schemeClr val="tx1"/>
                </a:solidFill>
              </a:rPr>
              <a:t>, e presença de </a:t>
            </a:r>
            <a:r>
              <a:rPr lang="pt-BR" sz="2800" dirty="0" err="1" smtClean="0">
                <a:solidFill>
                  <a:schemeClr val="tx1"/>
                </a:solidFill>
              </a:rPr>
              <a:t>autoanticorpos</a:t>
            </a:r>
            <a:r>
              <a:rPr lang="pt-BR" sz="2800" dirty="0" smtClean="0">
                <a:solidFill>
                  <a:schemeClr val="tx1"/>
                </a:solidFill>
              </a:rPr>
              <a:t> específicos, como </a:t>
            </a:r>
            <a:r>
              <a:rPr lang="pt-BR" sz="2800" dirty="0" err="1" smtClean="0">
                <a:solidFill>
                  <a:schemeClr val="tx1"/>
                </a:solidFill>
              </a:rPr>
              <a:t>antinúcleo</a:t>
            </a:r>
            <a:r>
              <a:rPr lang="pt-BR" sz="2800" dirty="0" smtClean="0">
                <a:solidFill>
                  <a:schemeClr val="tx1"/>
                </a:solidFill>
              </a:rPr>
              <a:t> (ANA), </a:t>
            </a:r>
            <a:r>
              <a:rPr lang="pt-BR" sz="2800" dirty="0" err="1" smtClean="0">
                <a:solidFill>
                  <a:schemeClr val="tx1"/>
                </a:solidFill>
              </a:rPr>
              <a:t>antimúsculo</a:t>
            </a:r>
            <a:r>
              <a:rPr lang="pt-BR" sz="2800" dirty="0" smtClean="0">
                <a:solidFill>
                  <a:schemeClr val="tx1"/>
                </a:solidFill>
              </a:rPr>
              <a:t> liso (SMA) ou </a:t>
            </a:r>
            <a:r>
              <a:rPr lang="pt-BR" sz="2800" dirty="0" err="1" smtClean="0">
                <a:solidFill>
                  <a:schemeClr val="tx1"/>
                </a:solidFill>
              </a:rPr>
              <a:t>antimicrossoma</a:t>
            </a:r>
            <a:r>
              <a:rPr lang="pt-BR" sz="2800" dirty="0" smtClean="0">
                <a:solidFill>
                  <a:schemeClr val="tx1"/>
                </a:solidFill>
              </a:rPr>
              <a:t> fígado e rim tipo 1 (LKM1).</a:t>
            </a:r>
            <a:r>
              <a:rPr lang="pt-BR" sz="2800" baseline="30000" dirty="0" smtClean="0">
                <a:solidFill>
                  <a:schemeClr val="tx1"/>
                </a:solidFill>
              </a:rPr>
              <a:t>3,4</a:t>
            </a:r>
            <a:r>
              <a:rPr lang="pt-BR" sz="2800" dirty="0" smtClean="0">
                <a:solidFill>
                  <a:schemeClr val="tx1"/>
                </a:solidFill>
              </a:rPr>
              <a:t> Deve- se ainda excluir outras causas de hepatite, como viral, medicamentosa, obstrutiva, alcoólica e  hereditárias. No caso citado, em primeiro momento, a primeira hipótese diagnóstica foi síndrome </a:t>
            </a:r>
            <a:r>
              <a:rPr lang="pt-BR" sz="2800" dirty="0" err="1" smtClean="0">
                <a:solidFill>
                  <a:schemeClr val="tx1"/>
                </a:solidFill>
              </a:rPr>
              <a:t>colestática</a:t>
            </a:r>
            <a:r>
              <a:rPr lang="pt-BR" sz="2800" dirty="0" smtClean="0">
                <a:solidFill>
                  <a:schemeClr val="tx1"/>
                </a:solidFill>
              </a:rPr>
              <a:t> aguda por </a:t>
            </a:r>
            <a:r>
              <a:rPr lang="pt-BR" sz="2800" dirty="0" err="1" smtClean="0">
                <a:solidFill>
                  <a:schemeClr val="tx1"/>
                </a:solidFill>
              </a:rPr>
              <a:t>colecistite</a:t>
            </a:r>
            <a:r>
              <a:rPr lang="pt-BR" sz="2800" dirty="0" smtClean="0">
                <a:solidFill>
                  <a:schemeClr val="tx1"/>
                </a:solidFill>
              </a:rPr>
              <a:t> intra hepática gestacional e descartado a hipótese de hepatite de causa viral devido às sorologias prévias negativas. Após a  realização de exames de imagens, a hipótese de síndrome </a:t>
            </a:r>
            <a:r>
              <a:rPr lang="pt-BR" sz="2800" dirty="0" err="1" smtClean="0">
                <a:solidFill>
                  <a:schemeClr val="tx1"/>
                </a:solidFill>
              </a:rPr>
              <a:t>colestática</a:t>
            </a:r>
            <a:r>
              <a:rPr lang="pt-BR" sz="2800" dirty="0" smtClean="0">
                <a:solidFill>
                  <a:schemeClr val="tx1"/>
                </a:solidFill>
              </a:rPr>
              <a:t> foi excluída. Porém, a paciente evoluiu com uma piora rapidamente progressiva e grave, necessitando de transplante hepático de urgência. 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>
                <a:solidFill>
                  <a:schemeClr val="tx1"/>
                </a:solidFill>
              </a:rPr>
              <a:t>   A HAI não tratada apresenta mau prognóstico, e apesar dos pilares do tratamento serem corticóide associado ou não a </a:t>
            </a:r>
            <a:r>
              <a:rPr lang="pt-BR" sz="2800" dirty="0" err="1" smtClean="0">
                <a:solidFill>
                  <a:schemeClr val="tx1"/>
                </a:solidFill>
              </a:rPr>
              <a:t>azatioprina</a:t>
            </a:r>
            <a:r>
              <a:rPr lang="pt-BR" sz="2800" dirty="0" smtClean="0">
                <a:solidFill>
                  <a:schemeClr val="tx1"/>
                </a:solidFill>
              </a:rPr>
              <a:t>, deve-se analisar a necessidade de transplante nos casos de hepatite fulminante. </a:t>
            </a:r>
            <a:r>
              <a:rPr lang="pt-BR" sz="2800" baseline="30000" dirty="0" smtClean="0">
                <a:solidFill>
                  <a:schemeClr val="tx1"/>
                </a:solidFill>
              </a:rPr>
              <a:t>5,6</a:t>
            </a:r>
            <a:r>
              <a:rPr lang="pt-BR" sz="2800" dirty="0" smtClean="0">
                <a:solidFill>
                  <a:schemeClr val="tx1"/>
                </a:solidFill>
              </a:rPr>
              <a:t> </a:t>
            </a:r>
            <a:br>
              <a:rPr lang="pt-BR" sz="2800" dirty="0" smtClean="0">
                <a:solidFill>
                  <a:schemeClr val="tx1"/>
                </a:solidFill>
              </a:rPr>
            </a:br>
            <a:endParaRPr lang="pt-BR" sz="2800" dirty="0" smtClean="0">
              <a:solidFill>
                <a:schemeClr val="tx1"/>
              </a:solidFill>
            </a:endParaRPr>
          </a:p>
          <a:p>
            <a:endParaRPr lang="pt-BR" sz="2800" dirty="0">
              <a:solidFill>
                <a:schemeClr val="tx1"/>
              </a:solidFill>
            </a:endParaRPr>
          </a:p>
        </p:txBody>
      </p:sp>
      <p:sp>
        <p:nvSpPr>
          <p:cNvPr id="33" name="Retângulo 32"/>
          <p:cNvSpPr/>
          <p:nvPr/>
        </p:nvSpPr>
        <p:spPr>
          <a:xfrm>
            <a:off x="16344901" y="4529812"/>
            <a:ext cx="15502046" cy="1200158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00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endParaRPr lang="pt-B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CaixaDeTexto 33"/>
          <p:cNvSpPr txBox="1"/>
          <p:nvPr/>
        </p:nvSpPr>
        <p:spPr>
          <a:xfrm>
            <a:off x="16416339" y="4529812"/>
            <a:ext cx="15216294" cy="12003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abdome apresentando sinais de lama biliar sem sinais de obstrução e, após realização de </a:t>
            </a:r>
            <a:r>
              <a:rPr lang="pt-BR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colangiorressonância</a:t>
            </a:r>
            <a:r>
              <a:rPr lang="pt-B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descartado síndrome </a:t>
            </a:r>
            <a:r>
              <a:rPr lang="pt-BR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colestática</a:t>
            </a:r>
            <a:r>
              <a:rPr lang="pt-B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aguda. 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Após alguns dias de internação em hospital terciário, optado por transferência para hospital de referência na cidade de São José dos Campos. Na admissão, regular estado geral, desidratada ++/4+, febril (38,9 C), ictérica ++++/4+. Abdome flácido, doloroso à palpação difusa, sem sinais de peritonite, sem </a:t>
            </a:r>
            <a:r>
              <a:rPr lang="pt-BR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visceromegalias</a:t>
            </a:r>
            <a:r>
              <a:rPr lang="pt-B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ruídos hidroaéreos preservados, sinal de Murphy negativo, sem descompressão brusca. Presença de edema bilateral ++/4+ em ambos os membros inferiores, panturrilhas livres.  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Após 2 dias, paciente foi internada em unidade de terapia intensiva evoluindo com quadro de insuficiência respiratória aguda, refratária ás medidas não invasivas e associada a rebaixamento de nível de consciência por encefalopatia hepática, a aumento de INR e a insuficiência renal aguda, sendo necessário suporte </a:t>
            </a:r>
            <a:r>
              <a:rPr lang="pt-BR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ventilatório</a:t>
            </a:r>
            <a:r>
              <a:rPr lang="pt-B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invasivo, uso de noradrenalina, </a:t>
            </a:r>
            <a:r>
              <a:rPr lang="pt-BR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antibioticoterapia</a:t>
            </a:r>
            <a:r>
              <a:rPr lang="pt-B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com </a:t>
            </a:r>
            <a:r>
              <a:rPr lang="pt-BR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Piperacilina</a:t>
            </a:r>
            <a:r>
              <a:rPr lang="pt-B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- </a:t>
            </a:r>
            <a:r>
              <a:rPr lang="pt-BR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Tazobactam</a:t>
            </a:r>
            <a:r>
              <a:rPr lang="pt-B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 iniciado diálise (Terapia de Substituição Renal Contínua - Prisma). Recebeu avaliação do hepatologista e ginecologista junto à equipe de terapia intensiva, os quais elucidaram sobre a necessidade de transplante hepático de urgência </a:t>
            </a:r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(Classificação MELD 45; CHILD-PUGH 13).</a:t>
            </a:r>
            <a:r>
              <a:rPr lang="pt-B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Solicitado transferência à unidade de Transplante Hepático, onde diagnosticou, após resultado de biópsia hepática, hepatite </a:t>
            </a:r>
            <a:r>
              <a:rPr lang="pt-BR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autoimune</a:t>
            </a:r>
            <a:r>
              <a:rPr lang="pt-B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pt-BR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7102</TotalTime>
  <Words>1229</Words>
  <Application>Microsoft Office PowerPoint</Application>
  <PresentationFormat>Personalizar</PresentationFormat>
  <Paragraphs>51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 de Banner para apresentação do TCC</dc:title>
  <dc:creator>kris</dc:creator>
  <cp:lastModifiedBy>IPEP</cp:lastModifiedBy>
  <cp:revision>118</cp:revision>
  <dcterms:modified xsi:type="dcterms:W3CDTF">2021-10-07T19:21:26Z</dcterms:modified>
</cp:coreProperties>
</file>