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50" d="100"/>
          <a:sy n="150" d="100"/>
        </p:scale>
        <p:origin x="270" y="-4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05/10/2021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142848" y="1499387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501801" y="794539"/>
            <a:ext cx="5304786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TOLEDO, B. Z. S.¹; DAMIÃO, J.H.F. ¹; NETO, M.G.S. ¹; SILVA, T.M.G. ¹; PACHECO, W.D. ²</a:t>
            </a:r>
            <a:endParaRPr lang="pt-BR" sz="1000" dirty="0">
              <a:latin typeface="Open Sans"/>
            </a:endParaRPr>
          </a:p>
          <a:p>
            <a:pPr lvl="0" algn="ctr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1. Residente de Clínica Médica do Hospital Santa Marcelina</a:t>
            </a:r>
          </a:p>
          <a:p>
            <a:pPr lvl="0" algn="ctr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2. Preceptor de Clínica Médica do Hospital Santa Marcelina</a:t>
            </a:r>
            <a:endParaRPr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679553" y="248991"/>
            <a:ext cx="4949283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400" dirty="0">
                <a:solidFill>
                  <a:srgbClr val="074774"/>
                </a:solidFill>
                <a:latin typeface="Lato"/>
              </a:rPr>
              <a:t>PANCREATITE ASSOCIADA A HIPERTRIGLICERIDEMIA: RELATO DE CASO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74275" y="3566942"/>
            <a:ext cx="3165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</a:rPr>
              <a:t>Relatar o caso de paciente admitido em hospital público de São Paulo/SP, que desenvolveu pancreatite associada a hipertrigliceridemia &gt; 10.000 mg/</a:t>
            </a:r>
            <a:r>
              <a:rPr lang="pt-BR" sz="800" dirty="0" err="1">
                <a:latin typeface="Open Sans"/>
              </a:rPr>
              <a:t>dL</a:t>
            </a:r>
            <a:r>
              <a:rPr lang="pt-BR" sz="800" dirty="0">
                <a:latin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274275" y="3008199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3548" y="2042930"/>
            <a:ext cx="3084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</a:rPr>
              <a:t>A hipertrigliceridemia é a terceira maior causa de pancreatite aguda, cuja mortalidade é alta e provoca grande impacto na saúde pública. Não há tratamento específico¹, objetivando-se a terapêutica padrão para pancreatite e redução rápida dos níveis de triglicerídeos². Deve-se atentar para causas secundárias³, como, obesidade, alcoolismo e diabetes.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66691" y="4156216"/>
            <a:ext cx="1143778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Resultados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66691" y="4613554"/>
            <a:ext cx="31180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</a:rPr>
              <a:t>G.M.S., 43 anos, masculino, admitido em hospital público de São Paulo/SP, em 15/04/21, queixando-se de </a:t>
            </a:r>
            <a:r>
              <a:rPr lang="pt-BR" sz="800" dirty="0" err="1">
                <a:latin typeface="Open Sans"/>
              </a:rPr>
              <a:t>hiporexia</a:t>
            </a:r>
            <a:r>
              <a:rPr lang="pt-BR" sz="800" dirty="0">
                <a:latin typeface="Open Sans"/>
              </a:rPr>
              <a:t>, polidipsia, vômitos e dor abdominal difusa há cinco dias, além de perda ponderal importante. História pregressa de diabetes não </a:t>
            </a:r>
            <a:r>
              <a:rPr lang="pt-BR" sz="800" dirty="0" err="1">
                <a:latin typeface="Open Sans"/>
              </a:rPr>
              <a:t>insulino-dependente</a:t>
            </a:r>
            <a:r>
              <a:rPr lang="pt-BR" sz="800" dirty="0">
                <a:latin typeface="Open Sans"/>
              </a:rPr>
              <a:t> e adenocarcinoma de </a:t>
            </a:r>
            <a:r>
              <a:rPr lang="pt-BR" sz="800" dirty="0" err="1">
                <a:latin typeface="Open Sans"/>
              </a:rPr>
              <a:t>sigmóide</a:t>
            </a:r>
            <a:r>
              <a:rPr lang="pt-BR" sz="800" dirty="0">
                <a:latin typeface="Open Sans"/>
              </a:rPr>
              <a:t> (ressecado em dezembro/2020, em quimioterapia adjuvante). Ao exame físico, mal estado geral, desidratado 2+/4+, sonolento, abdome tenso e doloroso à palpação.</a:t>
            </a:r>
            <a:br>
              <a:rPr lang="pt-BR" sz="800" dirty="0">
                <a:latin typeface="Open Sans"/>
              </a:rPr>
            </a:br>
            <a:r>
              <a:rPr lang="pt-BR" sz="800" dirty="0">
                <a:latin typeface="Open Sans"/>
              </a:rPr>
              <a:t>Exames laboratoriais evidenciaram hiponatremia (105), hiperglicemia (333), acidose metabólica (pH 7,0 HCO3 5,8 PCO2 23, BE -24), e urina 1 com corpos cetônicos 3+, compatível com cetoacidose diabética (CAD). É iniciado, portanto, protocolo de tratamento. Tomografia computadorizada de abdome mostra pâncreas difusamente aumentado e densificação da gordura </a:t>
            </a:r>
            <a:r>
              <a:rPr lang="pt-BR" sz="800" dirty="0" err="1">
                <a:latin typeface="Open Sans"/>
              </a:rPr>
              <a:t>peripancreática</a:t>
            </a:r>
            <a:r>
              <a:rPr lang="pt-BR" sz="800" dirty="0">
                <a:latin typeface="Open Sans"/>
              </a:rPr>
              <a:t>. Exames complementares evidenciaram triglicérides de 11.323 e amilase de 1.193. Tais achados em conjunto inferem diagnóstico de pancreatite aguda associada  a hipertrigliceridemia. No mesmo dia, paciente evolui com insuficiência respiratória aguda, demandando intubação orotraqueal. Após três dias, manteve </a:t>
            </a:r>
            <a:r>
              <a:rPr lang="pt-BR" sz="800" dirty="0" err="1">
                <a:latin typeface="Open Sans"/>
              </a:rPr>
              <a:t>refratariedade</a:t>
            </a:r>
            <a:r>
              <a:rPr lang="pt-BR" sz="800" dirty="0">
                <a:latin typeface="Open Sans"/>
              </a:rPr>
              <a:t> da CAD, apesar de terapêutica adequada, e apresenta piora infecciosa associada a disfunção renal aguda KDIGO 3, com necessidade de droga vasoativa. Iniciada antibioticoterapia de amplo espectro e, a despeito da redução expressiva dos triglicérides (última dosagem de 600) e negativação dos corpos cetônicos em </a:t>
            </a:r>
            <a:r>
              <a:rPr lang="pt-BR" sz="800" dirty="0" err="1">
                <a:latin typeface="Open Sans"/>
              </a:rPr>
              <a:t>urinálise</a:t>
            </a:r>
            <a:r>
              <a:rPr lang="pt-BR" sz="800" dirty="0">
                <a:latin typeface="Open Sans"/>
              </a:rPr>
              <a:t>, manteve-se em acidose metabólica grave e evoluiu para óbito no 4º dia de internação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425503" y="4966227"/>
            <a:ext cx="3178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</a:rPr>
              <a:t>A hipertrigliceridemia pode ser uma condição fatal, assim como ocorreu neste caso. Níveis muito elevados de triglicerídeos culminaram em pancreatite aguda grave e óbito secundário aos diversos distúrbios hidroeletrolíticos e metabólicos associados à falência pancreática e resposta inflamatória sistêmica.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204212" y="4443633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352937" y="1902618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0979" y="3419240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30453" y="4823443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122" y="4530446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01976" y="4060965"/>
            <a:ext cx="2625129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Gasometria arterial coletada durante internação mostrando importante componente lipídico no sangue.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25503" y="6417416"/>
            <a:ext cx="3178078" cy="1739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latin typeface="Open Sans"/>
              </a:rPr>
              <a:t>1. TENNER, MDS et al. American </a:t>
            </a:r>
            <a:r>
              <a:rPr lang="pt-BR" sz="800" dirty="0" err="1">
                <a:latin typeface="Open Sans"/>
              </a:rPr>
              <a:t>College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of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Gastroenterology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Guideline</a:t>
            </a:r>
            <a:r>
              <a:rPr lang="pt-BR" sz="800" dirty="0">
                <a:latin typeface="Open Sans"/>
              </a:rPr>
              <a:t>: Management </a:t>
            </a:r>
            <a:r>
              <a:rPr lang="pt-BR" sz="800" dirty="0" err="1">
                <a:latin typeface="Open Sans"/>
              </a:rPr>
              <a:t>of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Acute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Pancreatitis</a:t>
            </a:r>
            <a:r>
              <a:rPr lang="pt-BR" sz="800" dirty="0">
                <a:latin typeface="Open Sans"/>
              </a:rPr>
              <a:t>. </a:t>
            </a:r>
            <a:r>
              <a:rPr lang="pt-BR" sz="800" b="1" dirty="0">
                <a:latin typeface="Open Sans"/>
              </a:rPr>
              <a:t>American </a:t>
            </a:r>
            <a:r>
              <a:rPr lang="pt-BR" sz="800" b="1" dirty="0" err="1">
                <a:latin typeface="Open Sans"/>
              </a:rPr>
              <a:t>Journal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of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Gastroenterology</a:t>
            </a:r>
            <a:r>
              <a:rPr lang="pt-BR" sz="800" dirty="0">
                <a:latin typeface="Open Sans"/>
              </a:rPr>
              <a:t>, v. 108, ano 2013, n. 9, p. 1400-1415, 2013. Disponível em: &lt;10.1038/ajg.2013.218&gt;</a:t>
            </a:r>
            <a:br>
              <a:rPr lang="pt-BR" sz="800" dirty="0">
                <a:latin typeface="Open Sans"/>
              </a:rPr>
            </a:br>
            <a:r>
              <a:rPr lang="pt-BR" sz="800" dirty="0">
                <a:latin typeface="Open Sans"/>
              </a:rPr>
              <a:t>2. MACH, F et al. ESC/EAS </a:t>
            </a:r>
            <a:r>
              <a:rPr lang="pt-BR" sz="800" dirty="0" err="1">
                <a:latin typeface="Open Sans"/>
              </a:rPr>
              <a:t>Guidelines</a:t>
            </a:r>
            <a:r>
              <a:rPr lang="pt-BR" sz="800" dirty="0">
                <a:latin typeface="Open Sans"/>
              </a:rPr>
              <a:t> for </a:t>
            </a:r>
            <a:r>
              <a:rPr lang="pt-BR" sz="800" dirty="0" err="1">
                <a:latin typeface="Open Sans"/>
              </a:rPr>
              <a:t>the</a:t>
            </a:r>
            <a:r>
              <a:rPr lang="pt-BR" sz="800" dirty="0">
                <a:latin typeface="Open Sans"/>
              </a:rPr>
              <a:t> management </a:t>
            </a:r>
            <a:r>
              <a:rPr lang="pt-BR" sz="800" dirty="0" err="1">
                <a:latin typeface="Open Sans"/>
              </a:rPr>
              <a:t>of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dyslipidaemias</a:t>
            </a:r>
            <a:r>
              <a:rPr lang="pt-BR" sz="800" dirty="0">
                <a:latin typeface="Open Sans"/>
              </a:rPr>
              <a:t>: </a:t>
            </a:r>
            <a:r>
              <a:rPr lang="pt-BR" sz="800" dirty="0" err="1">
                <a:latin typeface="Open Sans"/>
              </a:rPr>
              <a:t>lipid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modification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to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reduce</a:t>
            </a:r>
            <a:r>
              <a:rPr lang="pt-BR" sz="800" dirty="0">
                <a:latin typeface="Open Sans"/>
              </a:rPr>
              <a:t> cardiovascular </a:t>
            </a:r>
            <a:r>
              <a:rPr lang="pt-BR" sz="800" dirty="0" err="1">
                <a:latin typeface="Open Sans"/>
              </a:rPr>
              <a:t>risk</a:t>
            </a:r>
            <a:r>
              <a:rPr lang="pt-BR" sz="800" dirty="0">
                <a:latin typeface="Open Sans"/>
              </a:rPr>
              <a:t>. </a:t>
            </a:r>
            <a:r>
              <a:rPr lang="pt-BR" sz="800" b="1" dirty="0" err="1">
                <a:latin typeface="Open Sans"/>
              </a:rPr>
              <a:t>European</a:t>
            </a:r>
            <a:r>
              <a:rPr lang="pt-BR" sz="800" b="1" dirty="0">
                <a:latin typeface="Open Sans"/>
              </a:rPr>
              <a:t> Heart </a:t>
            </a:r>
            <a:r>
              <a:rPr lang="pt-BR" sz="800" b="1" dirty="0" err="1">
                <a:latin typeface="Open Sans"/>
              </a:rPr>
              <a:t>Journal</a:t>
            </a:r>
            <a:r>
              <a:rPr lang="pt-BR" sz="800" dirty="0">
                <a:latin typeface="Open Sans"/>
              </a:rPr>
              <a:t>, v. 41, p. 111-118, 2019. Disponível em: &lt;https://doi.org/10.1093/</a:t>
            </a:r>
            <a:r>
              <a:rPr lang="pt-BR" sz="800" dirty="0" err="1">
                <a:latin typeface="Open Sans"/>
              </a:rPr>
              <a:t>eurheartj</a:t>
            </a:r>
            <a:r>
              <a:rPr lang="pt-BR" sz="800" dirty="0">
                <a:latin typeface="Open Sans"/>
              </a:rPr>
              <a:t>/ehz455&gt;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>
                <a:latin typeface="Open Sans"/>
              </a:rPr>
              <a:t>3. NEVES, WF. Relato de caso: pancreatite aguda grave associada à hipertrigliceridemia. </a:t>
            </a:r>
            <a:r>
              <a:rPr lang="pt-BR" sz="800" b="1" dirty="0">
                <a:latin typeface="Open Sans"/>
              </a:rPr>
              <a:t>Revista </a:t>
            </a:r>
            <a:r>
              <a:rPr lang="pt-BR" sz="800" b="1" dirty="0" err="1">
                <a:latin typeface="Open Sans"/>
              </a:rPr>
              <a:t>CuidArte</a:t>
            </a:r>
            <a:r>
              <a:rPr lang="pt-BR" sz="800" b="1" dirty="0">
                <a:latin typeface="Open Sans"/>
              </a:rPr>
              <a:t> Enfermagem</a:t>
            </a:r>
            <a:r>
              <a:rPr lang="pt-BR" sz="800" dirty="0">
                <a:latin typeface="Open Sans"/>
              </a:rPr>
              <a:t>, Catanduva, v. 10, n. 2, p. 166-171, 2016. Disponível em: &lt;http://www.webfipa.net/</a:t>
            </a:r>
            <a:r>
              <a:rPr lang="pt-BR" sz="800" dirty="0" err="1">
                <a:latin typeface="Open Sans"/>
              </a:rPr>
              <a:t>facfipa</a:t>
            </a:r>
            <a:r>
              <a:rPr lang="pt-BR" sz="800" dirty="0">
                <a:latin typeface="Open Sans"/>
              </a:rPr>
              <a:t>/</a:t>
            </a:r>
            <a:r>
              <a:rPr lang="pt-BR" sz="800" dirty="0" err="1">
                <a:latin typeface="Open Sans"/>
              </a:rPr>
              <a:t>ner</a:t>
            </a:r>
            <a:r>
              <a:rPr lang="pt-BR" sz="800" dirty="0">
                <a:latin typeface="Open Sans"/>
              </a:rPr>
              <a:t>/</a:t>
            </a:r>
            <a:r>
              <a:rPr lang="pt-BR" sz="800" dirty="0" err="1">
                <a:latin typeface="Open Sans"/>
              </a:rPr>
              <a:t>sumarios</a:t>
            </a:r>
            <a:r>
              <a:rPr lang="pt-BR" sz="800" dirty="0">
                <a:latin typeface="Open Sans"/>
              </a:rPr>
              <a:t>/</a:t>
            </a:r>
            <a:r>
              <a:rPr lang="pt-BR" sz="800" dirty="0" err="1">
                <a:latin typeface="Open Sans"/>
              </a:rPr>
              <a:t>cuidarte</a:t>
            </a:r>
            <a:r>
              <a:rPr lang="pt-BR" sz="800" dirty="0">
                <a:latin typeface="Open Sans"/>
              </a:rPr>
              <a:t>/2016v2/166‑171.pdf&gt;.</a:t>
            </a:r>
            <a:endParaRPr lang="pt-BR" sz="800" dirty="0">
              <a:solidFill>
                <a:schemeClr val="dk1"/>
              </a:solidFill>
              <a:latin typeface="Open Sans"/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425502" y="5930125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30453" y="6327138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73568" y="7909453"/>
            <a:ext cx="4546623" cy="1064169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E35093E-8289-4034-9072-1D5691EEE2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379" y="1766637"/>
            <a:ext cx="1670324" cy="2231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1726</TotalTime>
  <Words>333</Words>
  <Application>Microsoft Office PowerPoint</Application>
  <PresentationFormat>Apresentação na tela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Carlos Roberto Toledo</cp:lastModifiedBy>
  <cp:revision>25</cp:revision>
  <dcterms:created xsi:type="dcterms:W3CDTF">2019-11-28T18:07:22Z</dcterms:created>
  <dcterms:modified xsi:type="dcterms:W3CDTF">2021-10-06T16:02:38Z</dcterms:modified>
</cp:coreProperties>
</file>