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60" autoAdjust="0"/>
    <p:restoredTop sz="94660"/>
  </p:normalViewPr>
  <p:slideViewPr>
    <p:cSldViewPr snapToGrid="0">
      <p:cViewPr varScale="1">
        <p:scale>
          <a:sx n="53" d="100"/>
          <a:sy n="53" d="100"/>
        </p:scale>
        <p:origin x="17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pt-BR" smtClean="0"/>
              <a:t>Clique para editar o título mestre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94498EEA-50A2-4AF5-B026-BBE85321CA9F}" type="datetimeFigureOut">
              <a:rPr lang="pt-BR" smtClean="0"/>
              <a:t>29/09/2021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17642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4498EEA-50A2-4AF5-B026-BBE85321CA9F}" type="datetimeFigureOut">
              <a:rPr lang="pt-BR" smtClean="0"/>
              <a:t>29/09/2021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423105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4498EEA-50A2-4AF5-B026-BBE85321CA9F}" type="datetimeFigureOut">
              <a:rPr lang="pt-BR" smtClean="0"/>
              <a:t>29/09/2021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94358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4498EEA-50A2-4AF5-B026-BBE85321CA9F}" type="datetimeFigureOut">
              <a:rPr lang="pt-BR" smtClean="0"/>
              <a:t>29/09/2021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269400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pt-BR" smtClean="0"/>
              <a:t>Clique para editar o título mestre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4498EEA-50A2-4AF5-B026-BBE85321CA9F}" type="datetimeFigureOut">
              <a:rPr lang="pt-BR" smtClean="0"/>
              <a:t>29/09/2021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109930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4498EEA-50A2-4AF5-B026-BBE85321CA9F}" type="datetimeFigureOut">
              <a:rPr lang="pt-BR" smtClean="0"/>
              <a:t>29/09/2021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128711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Content Placeholder 3"/>
          <p:cNvSpPr>
            <a:spLocks noGrp="1"/>
          </p:cNvSpPr>
          <p:nvPr>
            <p:ph sz="half" idx="2"/>
          </p:nvPr>
        </p:nvSpPr>
        <p:spPr>
          <a:xfrm>
            <a:off x="472381" y="3340100"/>
            <a:ext cx="2901255" cy="491278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Content Placeholder 5"/>
          <p:cNvSpPr>
            <a:spLocks noGrp="1"/>
          </p:cNvSpPr>
          <p:nvPr>
            <p:ph sz="quarter" idx="4"/>
          </p:nvPr>
        </p:nvSpPr>
        <p:spPr>
          <a:xfrm>
            <a:off x="3471863" y="3340100"/>
            <a:ext cx="2915543" cy="491278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4498EEA-50A2-4AF5-B026-BBE85321CA9F}" type="datetimeFigureOut">
              <a:rPr lang="pt-BR" smtClean="0"/>
              <a:t>29/09/2021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267636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94498EEA-50A2-4AF5-B026-BBE85321CA9F}" type="datetimeFigureOut">
              <a:rPr lang="pt-BR" smtClean="0"/>
              <a:t>29/09/2021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163167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98EEA-50A2-4AF5-B026-BBE85321CA9F}" type="datetimeFigureOut">
              <a:rPr lang="pt-BR" smtClean="0"/>
              <a:t>29/09/2021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223267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pt-BR" smtClean="0"/>
              <a:t>Clique para editar o título mestre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4498EEA-50A2-4AF5-B026-BBE85321CA9F}" type="datetimeFigureOut">
              <a:rPr lang="pt-BR" smtClean="0"/>
              <a:t>29/09/2021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26314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4498EEA-50A2-4AF5-B026-BBE85321CA9F}" type="datetimeFigureOut">
              <a:rPr lang="pt-BR" smtClean="0"/>
              <a:t>29/09/2021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AF800C-9F52-4E30-8E77-63F4CD0B9CC3}" type="slidenum">
              <a:rPr lang="pt-BR" smtClean="0"/>
              <a:t>‹nº›</a:t>
            </a:fld>
            <a:endParaRPr lang="pt-BR"/>
          </a:p>
        </p:txBody>
      </p:sp>
    </p:spTree>
    <p:extLst>
      <p:ext uri="{BB962C8B-B14F-4D97-AF65-F5344CB8AC3E}">
        <p14:creationId xmlns:p14="http://schemas.microsoft.com/office/powerpoint/2010/main" val="385373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4498EEA-50A2-4AF5-B026-BBE85321CA9F}" type="datetimeFigureOut">
              <a:rPr lang="pt-BR" smtClean="0"/>
              <a:t>29/09/2021</a:t>
            </a:fld>
            <a:endParaRPr lang="pt-B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DAF800C-9F52-4E30-8E77-63F4CD0B9CC3}" type="slidenum">
              <a:rPr lang="pt-BR" smtClean="0"/>
              <a:t>‹nº›</a:t>
            </a:fld>
            <a:endParaRPr lang="pt-BR"/>
          </a:p>
        </p:txBody>
      </p:sp>
    </p:spTree>
    <p:extLst>
      <p:ext uri="{BB962C8B-B14F-4D97-AF65-F5344CB8AC3E}">
        <p14:creationId xmlns:p14="http://schemas.microsoft.com/office/powerpoint/2010/main" val="325736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55;p13"/>
          <p:cNvSpPr txBox="1"/>
          <p:nvPr/>
        </p:nvSpPr>
        <p:spPr>
          <a:xfrm>
            <a:off x="228477" y="2147669"/>
            <a:ext cx="2507584" cy="466793"/>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400" b="1" dirty="0" smtClean="0">
                <a:solidFill>
                  <a:srgbClr val="074774"/>
                </a:solidFill>
                <a:latin typeface="Lato"/>
                <a:ea typeface="Lato"/>
                <a:cs typeface="Lato"/>
                <a:sym typeface="Lato"/>
              </a:rPr>
              <a:t>Introdução/Fundamentos</a:t>
            </a:r>
          </a:p>
        </p:txBody>
      </p:sp>
      <p:sp>
        <p:nvSpPr>
          <p:cNvPr id="22" name="Google Shape;56;p13"/>
          <p:cNvSpPr txBox="1"/>
          <p:nvPr/>
        </p:nvSpPr>
        <p:spPr>
          <a:xfrm>
            <a:off x="852522" y="1365921"/>
            <a:ext cx="4970154" cy="612898"/>
          </a:xfrm>
          <a:prstGeom prst="rect">
            <a:avLst/>
          </a:prstGeom>
          <a:noFill/>
          <a:ln>
            <a:noFill/>
          </a:ln>
        </p:spPr>
        <p:txBody>
          <a:bodyPr spcFirstLastPara="1" wrap="square" lIns="91425" tIns="91425" rIns="91425" bIns="91425" anchor="t" anchorCtr="0">
            <a:noAutofit/>
          </a:bodyPr>
          <a:lstStyle/>
          <a:p>
            <a:pPr algn="ctr">
              <a:lnSpc>
                <a:spcPct val="100000"/>
              </a:lnSpc>
              <a:spcBef>
                <a:spcPts val="10"/>
              </a:spcBef>
            </a:pPr>
            <a:r>
              <a:rPr lang="pt-BR" sz="1000" b="1" spc="-10" dirty="0">
                <a:cs typeface="Calibri"/>
              </a:rPr>
              <a:t>Omizzolo H¹; </a:t>
            </a:r>
            <a:r>
              <a:rPr lang="pt-BR" sz="1000" b="1" spc="-15" dirty="0">
                <a:cs typeface="Calibri"/>
              </a:rPr>
              <a:t> </a:t>
            </a:r>
            <a:r>
              <a:rPr lang="pt-BR" sz="1000" b="1" dirty="0"/>
              <a:t>Omizzolo </a:t>
            </a:r>
            <a:r>
              <a:rPr lang="pt-BR" sz="1000" b="1" dirty="0" smtClean="0"/>
              <a:t>N</a:t>
            </a:r>
            <a:r>
              <a:rPr lang="pt-BR" sz="1000" b="1" spc="-5" dirty="0" smtClean="0">
                <a:cs typeface="Calibri"/>
              </a:rPr>
              <a:t>²</a:t>
            </a:r>
            <a:r>
              <a:rPr lang="pt-BR" sz="1000" dirty="0">
                <a:latin typeface="Open Sans"/>
                <a:ea typeface="Open Sans"/>
                <a:cs typeface="Open Sans"/>
                <a:sym typeface="Open Sans"/>
              </a:rPr>
              <a:t/>
            </a:r>
            <a:br>
              <a:rPr lang="pt-BR" sz="1000" dirty="0">
                <a:latin typeface="Open Sans"/>
                <a:ea typeface="Open Sans"/>
                <a:cs typeface="Open Sans"/>
                <a:sym typeface="Open Sans"/>
              </a:rPr>
            </a:br>
            <a:r>
              <a:rPr lang="pt-BR" sz="1000" spc="-5" dirty="0">
                <a:cs typeface="Calibri"/>
              </a:rPr>
              <a:t>¹</a:t>
            </a:r>
            <a:r>
              <a:rPr lang="pt-BR" sz="1000" dirty="0"/>
              <a:t>Acadêmica da Universidade de Caxias do Sul (UCS), Caxias do Sul, RS, Brasil</a:t>
            </a:r>
            <a:r>
              <a:rPr lang="pt-BR" sz="1000" spc="-5" dirty="0">
                <a:cs typeface="Calibri"/>
              </a:rPr>
              <a:t>; </a:t>
            </a:r>
          </a:p>
          <a:p>
            <a:pPr algn="ctr">
              <a:lnSpc>
                <a:spcPct val="100000"/>
              </a:lnSpc>
              <a:spcBef>
                <a:spcPts val="10"/>
              </a:spcBef>
            </a:pPr>
            <a:r>
              <a:rPr lang="pt-BR" sz="1000" spc="-5" dirty="0">
                <a:cs typeface="Calibri"/>
              </a:rPr>
              <a:t>²Médico, Caxias do Sul, RS, Brasil</a:t>
            </a:r>
            <a:endParaRPr lang="pt-BR" sz="1000" dirty="0">
              <a:cs typeface="Calibri"/>
            </a:endParaRPr>
          </a:p>
          <a:p>
            <a:pPr algn="ctr"/>
            <a:endParaRPr sz="1000" dirty="0">
              <a:latin typeface="Open Sans"/>
              <a:ea typeface="Open Sans"/>
              <a:cs typeface="Open Sans"/>
              <a:sym typeface="Open Sans"/>
            </a:endParaRPr>
          </a:p>
        </p:txBody>
      </p:sp>
      <p:sp>
        <p:nvSpPr>
          <p:cNvPr id="23" name="Google Shape;55;p13"/>
          <p:cNvSpPr txBox="1"/>
          <p:nvPr/>
        </p:nvSpPr>
        <p:spPr>
          <a:xfrm>
            <a:off x="751553" y="919127"/>
            <a:ext cx="5432988" cy="507824"/>
          </a:xfrm>
          <a:prstGeom prst="rect">
            <a:avLst/>
          </a:prstGeom>
          <a:noFill/>
          <a:ln>
            <a:noFill/>
          </a:ln>
        </p:spPr>
        <p:txBody>
          <a:bodyPr spcFirstLastPara="1" wrap="square" lIns="91425" tIns="91425" rIns="91425" bIns="91425" anchor="t" anchorCtr="0">
            <a:noAutofit/>
          </a:bodyPr>
          <a:lstStyle/>
          <a:p>
            <a:pPr lvl="0" algn="ctr"/>
            <a:r>
              <a:rPr lang="pt-BR" sz="1400" b="1" dirty="0">
                <a:solidFill>
                  <a:srgbClr val="074774"/>
                </a:solidFill>
                <a:latin typeface="Lato"/>
                <a:ea typeface="Lato"/>
                <a:cs typeface="Lato"/>
                <a:sym typeface="Lato"/>
              </a:rPr>
              <a:t>CARCINOMA DE CÉLULAS DE MERKEL COM METÁSTASE ADRENAL: RELATO DE CASO</a:t>
            </a:r>
            <a:endParaRPr lang="pt-BR" sz="1400" b="1" dirty="0" smtClean="0">
              <a:solidFill>
                <a:srgbClr val="074774"/>
              </a:solidFill>
              <a:latin typeface="Lato"/>
              <a:ea typeface="Lato"/>
              <a:cs typeface="Lato"/>
              <a:sym typeface="Lato"/>
            </a:endParaRPr>
          </a:p>
        </p:txBody>
      </p:sp>
      <p:sp>
        <p:nvSpPr>
          <p:cNvPr id="31" name="CaixaDeTexto 30"/>
          <p:cNvSpPr txBox="1"/>
          <p:nvPr/>
        </p:nvSpPr>
        <p:spPr>
          <a:xfrm>
            <a:off x="248284" y="4452697"/>
            <a:ext cx="3058888" cy="3454792"/>
          </a:xfrm>
          <a:prstGeom prst="rect">
            <a:avLst/>
          </a:prstGeom>
          <a:noFill/>
        </p:spPr>
        <p:txBody>
          <a:bodyPr wrap="square" rtlCol="0">
            <a:spAutoFit/>
          </a:bodyPr>
          <a:lstStyle/>
          <a:p>
            <a:pPr marL="12700" algn="just">
              <a:spcBef>
                <a:spcPts val="135"/>
              </a:spcBef>
              <a:tabLst>
                <a:tab pos="1166495" algn="l"/>
                <a:tab pos="2428875" algn="l"/>
                <a:tab pos="2893060" algn="l"/>
                <a:tab pos="3679825" algn="l"/>
                <a:tab pos="4813935" algn="l"/>
                <a:tab pos="5386070" algn="l"/>
                <a:tab pos="6382385" algn="l"/>
              </a:tabLst>
            </a:pPr>
            <a:r>
              <a:rPr lang="pt-BR" sz="800" spc="10" dirty="0" smtClean="0">
                <a:latin typeface="Carlito"/>
                <a:cs typeface="Carlito"/>
              </a:rPr>
              <a:t>Pacient</a:t>
            </a:r>
            <a:r>
              <a:rPr lang="pt-BR" sz="800" spc="15" dirty="0" smtClean="0">
                <a:latin typeface="Carlito"/>
                <a:cs typeface="Carlito"/>
              </a:rPr>
              <a:t>e do sexo</a:t>
            </a:r>
            <a:r>
              <a:rPr lang="pt-BR" sz="800" dirty="0" smtClean="0">
                <a:latin typeface="Carlito"/>
                <a:cs typeface="Carlito"/>
              </a:rPr>
              <a:t> </a:t>
            </a:r>
            <a:r>
              <a:rPr lang="pt-BR" sz="800" spc="10" dirty="0" smtClean="0">
                <a:latin typeface="Carlito"/>
                <a:cs typeface="Carlito"/>
              </a:rPr>
              <a:t>feminino</a:t>
            </a:r>
            <a:r>
              <a:rPr lang="pt-BR" sz="800" spc="5" dirty="0" smtClean="0">
                <a:latin typeface="Carlito"/>
                <a:cs typeface="Carlito"/>
              </a:rPr>
              <a:t>,</a:t>
            </a:r>
            <a:r>
              <a:rPr lang="pt-BR" sz="800" dirty="0" smtClean="0">
                <a:latin typeface="Carlito"/>
                <a:cs typeface="Carlito"/>
              </a:rPr>
              <a:t> </a:t>
            </a:r>
            <a:r>
              <a:rPr lang="pt-BR" sz="800" spc="10" dirty="0" smtClean="0">
                <a:latin typeface="Carlito"/>
                <a:cs typeface="Carlito"/>
              </a:rPr>
              <a:t>7</a:t>
            </a:r>
            <a:r>
              <a:rPr lang="pt-BR" sz="800" spc="15" dirty="0" smtClean="0">
                <a:latin typeface="Carlito"/>
                <a:cs typeface="Carlito"/>
              </a:rPr>
              <a:t>2</a:t>
            </a:r>
            <a:r>
              <a:rPr lang="pt-BR" sz="800" dirty="0" smtClean="0">
                <a:latin typeface="Carlito"/>
                <a:cs typeface="Carlito"/>
              </a:rPr>
              <a:t> </a:t>
            </a:r>
            <a:r>
              <a:rPr lang="pt-BR" sz="800" spc="15" dirty="0" smtClean="0">
                <a:latin typeface="Carlito"/>
                <a:cs typeface="Carlito"/>
              </a:rPr>
              <a:t>anos</a:t>
            </a:r>
            <a:r>
              <a:rPr lang="pt-BR" sz="800" spc="15" dirty="0">
                <a:latin typeface="Carlito"/>
                <a:cs typeface="Carlito"/>
              </a:rPr>
              <a:t>, agricultora,</a:t>
            </a:r>
            <a:r>
              <a:rPr lang="pt-BR" sz="800" dirty="0">
                <a:latin typeface="Carlito"/>
                <a:cs typeface="Carlito"/>
              </a:rPr>
              <a:t> </a:t>
            </a:r>
            <a:r>
              <a:rPr lang="pt-BR" sz="800" spc="10" dirty="0">
                <a:latin typeface="Carlito"/>
                <a:cs typeface="Carlito"/>
              </a:rPr>
              <a:t>consult</a:t>
            </a:r>
            <a:r>
              <a:rPr lang="pt-BR" sz="800" spc="15" dirty="0">
                <a:latin typeface="Carlito"/>
                <a:cs typeface="Carlito"/>
              </a:rPr>
              <a:t>a</a:t>
            </a:r>
            <a:r>
              <a:rPr lang="pt-BR" sz="800" dirty="0">
                <a:latin typeface="Carlito"/>
                <a:cs typeface="Carlito"/>
              </a:rPr>
              <a:t> </a:t>
            </a:r>
            <a:r>
              <a:rPr lang="pt-BR" sz="800" spc="10" dirty="0">
                <a:latin typeface="Carlito"/>
                <a:cs typeface="Carlito"/>
              </a:rPr>
              <a:t>por</a:t>
            </a:r>
            <a:r>
              <a:rPr lang="pt-BR" sz="800" dirty="0">
                <a:latin typeface="Carlito"/>
                <a:cs typeface="Carlito"/>
              </a:rPr>
              <a:t> lesão eritematosa em região frontal esquerda que surgiu há 2 meses, com crescimento progressivo e rápido, sangramento e prurido</a:t>
            </a:r>
            <a:r>
              <a:rPr lang="pt-BR" sz="800" spc="15" dirty="0">
                <a:latin typeface="Carlito"/>
                <a:cs typeface="Carlito"/>
              </a:rPr>
              <a:t>, indolor. Ao exame físico, evidenciava-se lesão com coloração violácea e características </a:t>
            </a:r>
            <a:r>
              <a:rPr lang="pt-BR" sz="800" spc="15" dirty="0" err="1">
                <a:latin typeface="Carlito"/>
                <a:cs typeface="Carlito"/>
              </a:rPr>
              <a:t>ovóide</a:t>
            </a:r>
            <a:r>
              <a:rPr lang="pt-BR" sz="800" spc="15" dirty="0">
                <a:latin typeface="Carlito"/>
                <a:cs typeface="Carlito"/>
              </a:rPr>
              <a:t> e elevada, com cerca de 1 x 1,5 x 2 cm nas maiores dimensões e linfonodo em região da parótida, elástico, móvel, de cerca de 2cm.</a:t>
            </a:r>
          </a:p>
          <a:p>
            <a:pPr marL="12700" algn="just">
              <a:spcBef>
                <a:spcPts val="135"/>
              </a:spcBef>
              <a:tabLst>
                <a:tab pos="1166495" algn="l"/>
                <a:tab pos="2428875" algn="l"/>
                <a:tab pos="2893060" algn="l"/>
                <a:tab pos="3679825" algn="l"/>
                <a:tab pos="4813935" algn="l"/>
                <a:tab pos="5386070" algn="l"/>
                <a:tab pos="6382385" algn="l"/>
              </a:tabLst>
            </a:pPr>
            <a:r>
              <a:rPr lang="pt-BR" sz="800" spc="20" dirty="0">
                <a:latin typeface="Carlito"/>
                <a:cs typeface="Carlito"/>
              </a:rPr>
              <a:t>A </a:t>
            </a:r>
            <a:r>
              <a:rPr lang="pt-BR" sz="800" spc="10" dirty="0">
                <a:latin typeface="Carlito"/>
                <a:cs typeface="Carlito"/>
              </a:rPr>
              <a:t>paciente foi submetida </a:t>
            </a:r>
            <a:r>
              <a:rPr lang="pt-BR" sz="800" spc="15" dirty="0">
                <a:latin typeface="Carlito"/>
                <a:cs typeface="Carlito"/>
              </a:rPr>
              <a:t>à </a:t>
            </a:r>
            <a:r>
              <a:rPr lang="pt-BR" sz="800" spc="10" dirty="0">
                <a:latin typeface="Carlito"/>
                <a:cs typeface="Carlito"/>
              </a:rPr>
              <a:t>tomografia computadorizada </a:t>
            </a:r>
            <a:r>
              <a:rPr lang="pt-BR" sz="800" spc="15" dirty="0">
                <a:latin typeface="Carlito"/>
                <a:cs typeface="Carlito"/>
              </a:rPr>
              <a:t>de </a:t>
            </a:r>
            <a:r>
              <a:rPr lang="pt-BR" sz="800" spc="20" dirty="0">
                <a:latin typeface="Carlito"/>
                <a:cs typeface="Carlito"/>
              </a:rPr>
              <a:t>abdome para </a:t>
            </a:r>
            <a:r>
              <a:rPr lang="pt-BR" sz="800" spc="20" dirty="0" err="1">
                <a:latin typeface="Carlito"/>
                <a:cs typeface="Carlito"/>
              </a:rPr>
              <a:t>estadiamento</a:t>
            </a:r>
            <a:r>
              <a:rPr lang="pt-BR" sz="800" spc="20" dirty="0">
                <a:latin typeface="Carlito"/>
                <a:cs typeface="Carlito"/>
              </a:rPr>
              <a:t> </a:t>
            </a:r>
            <a:r>
              <a:rPr lang="pt-BR" sz="800" spc="5" dirty="0">
                <a:latin typeface="Carlito"/>
                <a:cs typeface="Carlito"/>
              </a:rPr>
              <a:t>(Figura 1), a qual evidenciou lesão expansiva na topografia da glândula adrenal esquerda, apresentando íntimo contato com a cauda do pâncreas e com o polo superior e terço médio do rim esquerdo e com o revestimento </a:t>
            </a:r>
            <a:r>
              <a:rPr lang="pt-BR" sz="800" spc="5" dirty="0" err="1">
                <a:latin typeface="Carlito"/>
                <a:cs typeface="Carlito"/>
              </a:rPr>
              <a:t>retroperitoneal</a:t>
            </a:r>
            <a:r>
              <a:rPr lang="pt-BR" sz="800" spc="5" dirty="0">
                <a:latin typeface="Carlito"/>
                <a:cs typeface="Carlito"/>
              </a:rPr>
              <a:t>.   </a:t>
            </a:r>
          </a:p>
          <a:p>
            <a:pPr marL="12700" algn="just">
              <a:spcBef>
                <a:spcPts val="135"/>
              </a:spcBef>
              <a:tabLst>
                <a:tab pos="1166495" algn="l"/>
                <a:tab pos="2428875" algn="l"/>
                <a:tab pos="2893060" algn="l"/>
                <a:tab pos="3679825" algn="l"/>
                <a:tab pos="4813935" algn="l"/>
                <a:tab pos="5386070" algn="l"/>
                <a:tab pos="6382385" algn="l"/>
              </a:tabLst>
            </a:pPr>
            <a:r>
              <a:rPr lang="pt-BR" sz="800" spc="5" dirty="0">
                <a:latin typeface="Carlito"/>
                <a:cs typeface="Carlito"/>
              </a:rPr>
              <a:t>Ademais, foi encaminhada para biópsia da lesão, cujo resultado anatomopatológico confere neoplasia maligna, pouco diferenciada, de alto grau, com elevado índice mitótico em derme e hipoderme. A </a:t>
            </a:r>
            <a:r>
              <a:rPr lang="pt-BR" sz="800" spc="5" dirty="0" err="1">
                <a:latin typeface="Carlito"/>
                <a:cs typeface="Carlito"/>
              </a:rPr>
              <a:t>imuno-histoquímica</a:t>
            </a:r>
            <a:r>
              <a:rPr lang="pt-BR" sz="800" spc="5" dirty="0">
                <a:latin typeface="Carlito"/>
                <a:cs typeface="Carlito"/>
              </a:rPr>
              <a:t> sugere o diagnóstico de CCM, com </a:t>
            </a:r>
            <a:r>
              <a:rPr lang="pt-BR" sz="800" spc="5" dirty="0" err="1">
                <a:latin typeface="Carlito"/>
                <a:cs typeface="Carlito"/>
              </a:rPr>
              <a:t>Sinaptofisina</a:t>
            </a:r>
            <a:r>
              <a:rPr lang="pt-BR" sz="800" spc="5" dirty="0">
                <a:latin typeface="Carlito"/>
                <a:cs typeface="Carlito"/>
              </a:rPr>
              <a:t> MRQ-40 positivo difusamente, Ki-67 SP6 positivo em 40% e CK20 positivo.</a:t>
            </a:r>
          </a:p>
          <a:p>
            <a:pPr marL="12700" algn="just">
              <a:spcBef>
                <a:spcPts val="135"/>
              </a:spcBef>
              <a:tabLst>
                <a:tab pos="1166495" algn="l"/>
                <a:tab pos="2428875" algn="l"/>
                <a:tab pos="2893060" algn="l"/>
                <a:tab pos="3679825" algn="l"/>
                <a:tab pos="4813935" algn="l"/>
                <a:tab pos="5386070" algn="l"/>
                <a:tab pos="6382385" algn="l"/>
              </a:tabLst>
            </a:pPr>
            <a:r>
              <a:rPr lang="pt-BR" sz="800" dirty="0">
                <a:latin typeface="Carlito"/>
              </a:rPr>
              <a:t>A conduta proposta foi de ressecção local com margens de 1,5 cm lateralmente e de profundidade.  D</a:t>
            </a:r>
            <a:r>
              <a:rPr lang="pt-BR" sz="800" spc="5" dirty="0">
                <a:latin typeface="Carlito"/>
                <a:cs typeface="Carlito"/>
              </a:rPr>
              <a:t>evido à metástase à distância (estádio IV), paciente iniciou primeiro ciclo de quimioterapia paliativa, apresentando insuficiência renal aguda por </a:t>
            </a:r>
            <a:r>
              <a:rPr lang="pt-BR" sz="800" spc="5" dirty="0" err="1">
                <a:latin typeface="Carlito"/>
                <a:cs typeface="Carlito"/>
              </a:rPr>
              <a:t>nefrotoxicidade</a:t>
            </a:r>
            <a:r>
              <a:rPr lang="pt-BR" sz="800" spc="5" dirty="0">
                <a:latin typeface="Carlito"/>
                <a:cs typeface="Carlito"/>
              </a:rPr>
              <a:t> pela cisplatina e encefalopatia metabólica, então evoluindo ao óbito.</a:t>
            </a:r>
            <a:endParaRPr lang="pt-BR" sz="800" dirty="0">
              <a:latin typeface="Carlito"/>
              <a:cs typeface="Carlito"/>
            </a:endParaRPr>
          </a:p>
          <a:p>
            <a:pPr lvl="0" algn="just"/>
            <a:endParaRPr lang="pt-BR" sz="800" dirty="0">
              <a:latin typeface="Open Sans"/>
              <a:ea typeface="Open Sans"/>
              <a:cs typeface="Open Sans"/>
              <a:sym typeface="Open Sans"/>
            </a:endParaRPr>
          </a:p>
        </p:txBody>
      </p:sp>
      <p:sp>
        <p:nvSpPr>
          <p:cNvPr id="32" name="Google Shape;55;p13"/>
          <p:cNvSpPr txBox="1"/>
          <p:nvPr/>
        </p:nvSpPr>
        <p:spPr>
          <a:xfrm>
            <a:off x="248283" y="3983011"/>
            <a:ext cx="1682162" cy="466793"/>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400" b="1" dirty="0" smtClean="0">
                <a:solidFill>
                  <a:srgbClr val="074774"/>
                </a:solidFill>
                <a:latin typeface="Lato"/>
                <a:ea typeface="Lato"/>
                <a:cs typeface="Lato"/>
                <a:sym typeface="Lato"/>
              </a:rPr>
              <a:t>Relato de Caso</a:t>
            </a:r>
          </a:p>
        </p:txBody>
      </p:sp>
      <p:sp>
        <p:nvSpPr>
          <p:cNvPr id="33" name="CaixaDeTexto 32"/>
          <p:cNvSpPr txBox="1"/>
          <p:nvPr/>
        </p:nvSpPr>
        <p:spPr>
          <a:xfrm>
            <a:off x="286348" y="2652146"/>
            <a:ext cx="3084380" cy="1200329"/>
          </a:xfrm>
          <a:prstGeom prst="rect">
            <a:avLst/>
          </a:prstGeom>
          <a:noFill/>
        </p:spPr>
        <p:txBody>
          <a:bodyPr wrap="square" rtlCol="0">
            <a:spAutoFit/>
          </a:bodyPr>
          <a:lstStyle/>
          <a:p>
            <a:pPr algn="just"/>
            <a:r>
              <a:rPr lang="pt-BR" sz="800" dirty="0">
                <a:latin typeface="Carlito"/>
              </a:rPr>
              <a:t>O carcinoma das células de Merkel (CCM) corresponde a uma forma incomum e agressiva de neoplasia maligna cutânea. Geralmente acomete pacientes acima de 60 anos em áreas cronicamente expostas ao sol. As células de Merkel se localizam na camada basal da epiderme, estão associadas aos </a:t>
            </a:r>
            <a:r>
              <a:rPr lang="pt-BR" sz="800" dirty="0" err="1">
                <a:latin typeface="Carlito"/>
              </a:rPr>
              <a:t>mecanorreceptores</a:t>
            </a:r>
            <a:r>
              <a:rPr lang="pt-BR" sz="800" dirty="0">
                <a:latin typeface="Carlito"/>
              </a:rPr>
              <a:t> locais e têm função neuroendócrina pouco compreendida. O prognóstico é ruim, sendo observados elevados índices de recidivas locais e metástases.</a:t>
            </a:r>
            <a:endParaRPr lang="pt-BR" sz="800" dirty="0">
              <a:latin typeface="Carlito"/>
              <a:cs typeface="Carlito"/>
            </a:endParaRPr>
          </a:p>
          <a:p>
            <a:pPr lvl="0" algn="just"/>
            <a:endParaRPr lang="pt-BR" sz="800" dirty="0">
              <a:latin typeface="Open Sans"/>
              <a:ea typeface="Open Sans"/>
              <a:cs typeface="Open Sans"/>
              <a:sym typeface="Open Sans"/>
            </a:endParaRPr>
          </a:p>
        </p:txBody>
      </p:sp>
      <p:sp>
        <p:nvSpPr>
          <p:cNvPr id="39" name="Google Shape;55;p13"/>
          <p:cNvSpPr txBox="1"/>
          <p:nvPr/>
        </p:nvSpPr>
        <p:spPr>
          <a:xfrm>
            <a:off x="3207935" y="4411503"/>
            <a:ext cx="3193383" cy="466793"/>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400" b="1" dirty="0" smtClean="0">
                <a:solidFill>
                  <a:srgbClr val="074774"/>
                </a:solidFill>
                <a:latin typeface="Lato"/>
                <a:ea typeface="Lato"/>
                <a:cs typeface="Lato"/>
                <a:sym typeface="Lato"/>
              </a:rPr>
              <a:t>Considerações Finais</a:t>
            </a:r>
          </a:p>
        </p:txBody>
      </p:sp>
      <p:sp>
        <p:nvSpPr>
          <p:cNvPr id="43" name="Retângulo 42"/>
          <p:cNvSpPr/>
          <p:nvPr/>
        </p:nvSpPr>
        <p:spPr>
          <a:xfrm flipV="1">
            <a:off x="421505" y="2567901"/>
            <a:ext cx="2316165"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43"/>
          <p:cNvSpPr/>
          <p:nvPr/>
        </p:nvSpPr>
        <p:spPr>
          <a:xfrm>
            <a:off x="354702" y="4360299"/>
            <a:ext cx="2853233"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Retângulo 46"/>
          <p:cNvSpPr/>
          <p:nvPr/>
        </p:nvSpPr>
        <p:spPr>
          <a:xfrm flipV="1">
            <a:off x="3680512" y="4762699"/>
            <a:ext cx="2692744"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Shape 97"/>
          <p:cNvSpPr txBox="1"/>
          <p:nvPr/>
        </p:nvSpPr>
        <p:spPr>
          <a:xfrm>
            <a:off x="3387246" y="4035513"/>
            <a:ext cx="3117378" cy="338514"/>
          </a:xfrm>
          <a:prstGeom prst="rect">
            <a:avLst/>
          </a:prstGeom>
          <a:noFill/>
          <a:ln>
            <a:noFill/>
          </a:ln>
        </p:spPr>
        <p:txBody>
          <a:bodyPr spcFirstLastPara="1" wrap="square" lIns="91425" tIns="45700" rIns="91425" bIns="45700" anchor="t" anchorCtr="0">
            <a:spAutoFit/>
          </a:bodyPr>
          <a:lstStyle/>
          <a:p>
            <a:pPr algn="just">
              <a:buClr>
                <a:schemeClr val="dk1"/>
              </a:buClr>
              <a:buSzPts val="4500"/>
            </a:pPr>
            <a:r>
              <a:rPr lang="pt-BR" sz="800" b="1" dirty="0"/>
              <a:t>Figura </a:t>
            </a:r>
            <a:r>
              <a:rPr lang="pt-BR" sz="800" b="1" dirty="0" smtClean="0"/>
              <a:t>1. </a:t>
            </a:r>
            <a:r>
              <a:rPr lang="pt-BR" sz="800" dirty="0"/>
              <a:t>Tomografia Computadorizada de abdome sem contraste</a:t>
            </a:r>
          </a:p>
          <a:p>
            <a:pPr lvl="0" algn="just">
              <a:buClr>
                <a:schemeClr val="dk1"/>
              </a:buClr>
              <a:buSzPts val="4500"/>
            </a:pPr>
            <a:r>
              <a:rPr lang="pt-BR" sz="800" dirty="0"/>
              <a:t>e</a:t>
            </a:r>
            <a:r>
              <a:rPr lang="pt-BR" sz="800" dirty="0" smtClean="0"/>
              <a:t>videnciando aumento da adrenal</a:t>
            </a:r>
            <a:endParaRPr sz="800" dirty="0"/>
          </a:p>
        </p:txBody>
      </p:sp>
      <p:sp>
        <p:nvSpPr>
          <p:cNvPr id="46" name="Shape 97"/>
          <p:cNvSpPr txBox="1"/>
          <p:nvPr/>
        </p:nvSpPr>
        <p:spPr>
          <a:xfrm>
            <a:off x="3533086" y="7842519"/>
            <a:ext cx="2840479" cy="1323399"/>
          </a:xfrm>
          <a:prstGeom prst="rect">
            <a:avLst/>
          </a:prstGeom>
          <a:noFill/>
          <a:ln>
            <a:noFill/>
          </a:ln>
        </p:spPr>
        <p:txBody>
          <a:bodyPr spcFirstLastPara="1" wrap="square" lIns="91425" tIns="45700" rIns="91425" bIns="45700" anchor="t" anchorCtr="0">
            <a:spAutoFit/>
          </a:bodyPr>
          <a:lstStyle/>
          <a:p>
            <a:pPr marL="342900" indent="-342900" algn="just">
              <a:buAutoNum type="arabicPeriod"/>
            </a:pPr>
            <a:r>
              <a:rPr lang="en-US" sz="800" dirty="0" err="1" smtClean="0">
                <a:solidFill>
                  <a:srgbClr val="000000"/>
                </a:solidFill>
                <a:latin typeface="Carlito"/>
              </a:rPr>
              <a:t>Toker</a:t>
            </a:r>
            <a:r>
              <a:rPr lang="en-US" sz="800" dirty="0" smtClean="0">
                <a:solidFill>
                  <a:srgbClr val="000000"/>
                </a:solidFill>
                <a:latin typeface="Carlito"/>
              </a:rPr>
              <a:t> C. Trabecular carcinoma of the skin. Arch </a:t>
            </a:r>
            <a:r>
              <a:rPr lang="en-US" sz="800" dirty="0" err="1" smtClean="0">
                <a:solidFill>
                  <a:srgbClr val="000000"/>
                </a:solidFill>
                <a:latin typeface="Carlito"/>
              </a:rPr>
              <a:t>Dermatol</a:t>
            </a:r>
            <a:r>
              <a:rPr lang="en-US" sz="800" dirty="0" smtClean="0">
                <a:solidFill>
                  <a:srgbClr val="000000"/>
                </a:solidFill>
                <a:latin typeface="Carlito"/>
              </a:rPr>
              <a:t>. 1972;105(1):107-10.</a:t>
            </a:r>
          </a:p>
          <a:p>
            <a:pPr marL="342900" indent="-342900" algn="just">
              <a:buAutoNum type="arabicPeriod"/>
            </a:pPr>
            <a:r>
              <a:rPr lang="pt-BR" sz="800" dirty="0" err="1" smtClean="0">
                <a:solidFill>
                  <a:srgbClr val="000000"/>
                </a:solidFill>
                <a:latin typeface="Carlito"/>
              </a:rPr>
              <a:t>Eng</a:t>
            </a:r>
            <a:r>
              <a:rPr lang="pt-BR" sz="800" dirty="0" smtClean="0">
                <a:solidFill>
                  <a:srgbClr val="000000"/>
                </a:solidFill>
                <a:latin typeface="Carlito"/>
              </a:rPr>
              <a:t> TY, </a:t>
            </a:r>
            <a:r>
              <a:rPr lang="pt-BR" sz="800" dirty="0" err="1" smtClean="0">
                <a:solidFill>
                  <a:srgbClr val="000000"/>
                </a:solidFill>
                <a:latin typeface="Carlito"/>
              </a:rPr>
              <a:t>Boersma</a:t>
            </a:r>
            <a:r>
              <a:rPr lang="pt-BR" sz="800" dirty="0" smtClean="0">
                <a:solidFill>
                  <a:srgbClr val="000000"/>
                </a:solidFill>
                <a:latin typeface="Carlito"/>
              </a:rPr>
              <a:t> MG, </a:t>
            </a:r>
            <a:r>
              <a:rPr lang="pt-BR" sz="800" dirty="0" err="1" smtClean="0">
                <a:solidFill>
                  <a:srgbClr val="000000"/>
                </a:solidFill>
                <a:latin typeface="Carlito"/>
              </a:rPr>
              <a:t>Fuller</a:t>
            </a:r>
            <a:r>
              <a:rPr lang="pt-BR" sz="800" dirty="0" smtClean="0">
                <a:solidFill>
                  <a:srgbClr val="000000"/>
                </a:solidFill>
                <a:latin typeface="Carlito"/>
              </a:rPr>
              <a:t> CD, </a:t>
            </a:r>
            <a:r>
              <a:rPr lang="pt-BR" sz="800" dirty="0" err="1" smtClean="0">
                <a:solidFill>
                  <a:srgbClr val="000000"/>
                </a:solidFill>
                <a:latin typeface="Carlito"/>
              </a:rPr>
              <a:t>Cavanaugh</a:t>
            </a:r>
            <a:r>
              <a:rPr lang="pt-BR" sz="800" dirty="0" smtClean="0">
                <a:solidFill>
                  <a:srgbClr val="000000"/>
                </a:solidFill>
                <a:latin typeface="Carlito"/>
              </a:rPr>
              <a:t> SX, </a:t>
            </a:r>
            <a:r>
              <a:rPr lang="pt-BR" sz="800" dirty="0" err="1" smtClean="0">
                <a:solidFill>
                  <a:srgbClr val="000000"/>
                </a:solidFill>
                <a:latin typeface="Carlito"/>
              </a:rPr>
              <a:t>Valenzuela</a:t>
            </a:r>
            <a:r>
              <a:rPr lang="pt-BR" sz="800" dirty="0" smtClean="0">
                <a:solidFill>
                  <a:srgbClr val="000000"/>
                </a:solidFill>
                <a:latin typeface="Carlito"/>
              </a:rPr>
              <a:t> F, Herman TS. </a:t>
            </a:r>
            <a:r>
              <a:rPr lang="pt-BR" sz="800" dirty="0" err="1" smtClean="0">
                <a:solidFill>
                  <a:srgbClr val="000000"/>
                </a:solidFill>
                <a:latin typeface="Carlito"/>
              </a:rPr>
              <a:t>Treatment</a:t>
            </a:r>
            <a:r>
              <a:rPr lang="pt-BR" sz="800" dirty="0" smtClean="0">
                <a:solidFill>
                  <a:srgbClr val="000000"/>
                </a:solidFill>
                <a:latin typeface="Carlito"/>
              </a:rPr>
              <a:t> </a:t>
            </a:r>
            <a:r>
              <a:rPr lang="pt-BR" sz="800" dirty="0" err="1" smtClean="0">
                <a:solidFill>
                  <a:srgbClr val="000000"/>
                </a:solidFill>
                <a:latin typeface="Carlito"/>
              </a:rPr>
              <a:t>of</a:t>
            </a:r>
            <a:r>
              <a:rPr lang="pt-BR" sz="800" dirty="0" smtClean="0">
                <a:solidFill>
                  <a:srgbClr val="000000"/>
                </a:solidFill>
                <a:latin typeface="Carlito"/>
              </a:rPr>
              <a:t> Merkel </a:t>
            </a:r>
            <a:r>
              <a:rPr lang="pt-BR" sz="800" dirty="0" err="1" smtClean="0">
                <a:solidFill>
                  <a:srgbClr val="000000"/>
                </a:solidFill>
                <a:latin typeface="Carlito"/>
              </a:rPr>
              <a:t>cell</a:t>
            </a:r>
            <a:r>
              <a:rPr lang="pt-BR" sz="800" dirty="0" smtClean="0">
                <a:solidFill>
                  <a:srgbClr val="000000"/>
                </a:solidFill>
                <a:latin typeface="Carlito"/>
              </a:rPr>
              <a:t> carcinoma. </a:t>
            </a:r>
            <a:r>
              <a:rPr lang="pt-BR" sz="800" dirty="0" err="1" smtClean="0">
                <a:solidFill>
                  <a:srgbClr val="000000"/>
                </a:solidFill>
                <a:latin typeface="Carlito"/>
              </a:rPr>
              <a:t>Am</a:t>
            </a:r>
            <a:r>
              <a:rPr lang="pt-BR" sz="800" dirty="0" smtClean="0">
                <a:solidFill>
                  <a:srgbClr val="000000"/>
                </a:solidFill>
                <a:latin typeface="Carlito"/>
              </a:rPr>
              <a:t> J </a:t>
            </a:r>
            <a:r>
              <a:rPr lang="pt-BR" sz="800" dirty="0" err="1" smtClean="0">
                <a:solidFill>
                  <a:srgbClr val="000000"/>
                </a:solidFill>
                <a:latin typeface="Carlito"/>
              </a:rPr>
              <a:t>Clin</a:t>
            </a:r>
            <a:r>
              <a:rPr lang="pt-BR" sz="800" dirty="0" smtClean="0">
                <a:solidFill>
                  <a:srgbClr val="000000"/>
                </a:solidFill>
                <a:latin typeface="Carlito"/>
              </a:rPr>
              <a:t> </a:t>
            </a:r>
            <a:r>
              <a:rPr lang="pt-BR" sz="800" dirty="0" err="1" smtClean="0">
                <a:solidFill>
                  <a:srgbClr val="000000"/>
                </a:solidFill>
                <a:latin typeface="Carlito"/>
              </a:rPr>
              <a:t>Oncol</a:t>
            </a:r>
            <a:r>
              <a:rPr lang="pt-BR" sz="800" dirty="0" smtClean="0">
                <a:solidFill>
                  <a:srgbClr val="000000"/>
                </a:solidFill>
                <a:latin typeface="Carlito"/>
              </a:rPr>
              <a:t>. 2004;27(5):510-5. </a:t>
            </a:r>
          </a:p>
          <a:p>
            <a:pPr marL="342900" indent="-342900" algn="just">
              <a:buAutoNum type="arabicPeriod"/>
            </a:pPr>
            <a:r>
              <a:rPr lang="pt-BR" sz="800" dirty="0" smtClean="0">
                <a:latin typeface="Carlito"/>
              </a:rPr>
              <a:t>Becker </a:t>
            </a:r>
            <a:r>
              <a:rPr lang="pt-BR" sz="800" dirty="0">
                <a:latin typeface="Carlito"/>
              </a:rPr>
              <a:t>JC. Merkel </a:t>
            </a:r>
            <a:r>
              <a:rPr lang="pt-BR" sz="800" dirty="0" err="1">
                <a:latin typeface="Carlito"/>
              </a:rPr>
              <a:t>cell</a:t>
            </a:r>
            <a:r>
              <a:rPr lang="pt-BR" sz="800" dirty="0">
                <a:latin typeface="Carlito"/>
              </a:rPr>
              <a:t> carcinoma. Ann </a:t>
            </a:r>
            <a:r>
              <a:rPr lang="pt-BR" sz="800" dirty="0" err="1">
                <a:latin typeface="Carlito"/>
              </a:rPr>
              <a:t>Oncol</a:t>
            </a:r>
            <a:r>
              <a:rPr lang="pt-BR" sz="800" dirty="0">
                <a:latin typeface="Carlito"/>
              </a:rPr>
              <a:t>. 2010;21(</a:t>
            </a:r>
            <a:r>
              <a:rPr lang="pt-BR" sz="800" dirty="0" err="1">
                <a:latin typeface="Carlito"/>
              </a:rPr>
              <a:t>Suppl</a:t>
            </a:r>
            <a:r>
              <a:rPr lang="pt-BR" sz="800" dirty="0">
                <a:latin typeface="Carlito"/>
              </a:rPr>
              <a:t> 7):vii81-5. </a:t>
            </a:r>
            <a:r>
              <a:rPr lang="pt-BR" sz="800" dirty="0" err="1">
                <a:latin typeface="Carlito"/>
              </a:rPr>
              <a:t>doi</a:t>
            </a:r>
            <a:r>
              <a:rPr lang="pt-BR" sz="800" dirty="0">
                <a:latin typeface="Carlito"/>
              </a:rPr>
              <a:t>: https://doi.org/10.1093/ </a:t>
            </a:r>
            <a:r>
              <a:rPr lang="pt-BR" sz="800" dirty="0" err="1">
                <a:latin typeface="Carlito"/>
              </a:rPr>
              <a:t>annonc</a:t>
            </a:r>
            <a:r>
              <a:rPr lang="pt-BR" sz="800" dirty="0">
                <a:latin typeface="Carlito"/>
              </a:rPr>
              <a:t>/mdq366</a:t>
            </a:r>
            <a:endParaRPr lang="pt-BR" sz="800" dirty="0" smtClean="0">
              <a:latin typeface="Carlito"/>
            </a:endParaRPr>
          </a:p>
          <a:p>
            <a:pPr algn="just">
              <a:buClr>
                <a:schemeClr val="dk1"/>
              </a:buClr>
              <a:buSzPts val="4500"/>
            </a:pPr>
            <a:endParaRPr lang="pt-BR" sz="800" dirty="0">
              <a:solidFill>
                <a:schemeClr val="dk1"/>
              </a:solidFill>
              <a:sym typeface="Arial"/>
            </a:endParaRPr>
          </a:p>
        </p:txBody>
      </p:sp>
      <p:sp>
        <p:nvSpPr>
          <p:cNvPr id="50" name="Google Shape;55;p13"/>
          <p:cNvSpPr txBox="1"/>
          <p:nvPr/>
        </p:nvSpPr>
        <p:spPr>
          <a:xfrm>
            <a:off x="3533086" y="7387349"/>
            <a:ext cx="2416862" cy="351519"/>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1400" b="1" dirty="0" smtClean="0">
                <a:solidFill>
                  <a:srgbClr val="074774"/>
                </a:solidFill>
                <a:latin typeface="Lato"/>
                <a:ea typeface="Lato"/>
                <a:cs typeface="Lato"/>
                <a:sym typeface="Lato"/>
              </a:rPr>
              <a:t>Referências Bibliográficas</a:t>
            </a:r>
          </a:p>
        </p:txBody>
      </p:sp>
      <p:sp>
        <p:nvSpPr>
          <p:cNvPr id="51" name="Retângulo 50"/>
          <p:cNvSpPr/>
          <p:nvPr/>
        </p:nvSpPr>
        <p:spPr>
          <a:xfrm flipV="1">
            <a:off x="3599563" y="7767834"/>
            <a:ext cx="2692744"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221" y="8048767"/>
            <a:ext cx="4289156" cy="1003907"/>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664" y="-14452"/>
            <a:ext cx="4949284" cy="1001023"/>
          </a:xfrm>
          <a:prstGeom prst="rect">
            <a:avLst/>
          </a:prstGeom>
        </p:spPr>
      </p:pic>
      <p:pic>
        <p:nvPicPr>
          <p:cNvPr id="4" name="Imagem 3"/>
          <p:cNvPicPr>
            <a:picLocks noChangeAspect="1"/>
          </p:cNvPicPr>
          <p:nvPr/>
        </p:nvPicPr>
        <p:blipFill>
          <a:blip r:embed="rId4"/>
          <a:stretch>
            <a:fillRect/>
          </a:stretch>
        </p:blipFill>
        <p:spPr>
          <a:xfrm>
            <a:off x="3448733" y="2176742"/>
            <a:ext cx="2954725" cy="1806928"/>
          </a:xfrm>
          <a:prstGeom prst="rect">
            <a:avLst/>
          </a:prstGeom>
        </p:spPr>
      </p:pic>
      <p:sp>
        <p:nvSpPr>
          <p:cNvPr id="5" name="CaixaDeTexto 4"/>
          <p:cNvSpPr txBox="1"/>
          <p:nvPr/>
        </p:nvSpPr>
        <p:spPr>
          <a:xfrm>
            <a:off x="3533086" y="4866124"/>
            <a:ext cx="2899250" cy="2677656"/>
          </a:xfrm>
          <a:prstGeom prst="rect">
            <a:avLst/>
          </a:prstGeom>
          <a:noFill/>
        </p:spPr>
        <p:txBody>
          <a:bodyPr wrap="square" rtlCol="0">
            <a:spAutoFit/>
          </a:bodyPr>
          <a:lstStyle/>
          <a:p>
            <a:pPr algn="just"/>
            <a:r>
              <a:rPr lang="pt-BR" sz="800" dirty="0">
                <a:latin typeface="Carlito"/>
              </a:rPr>
              <a:t>Clinicamente, o CCM apresenta-se como uma placa, nódulo ou tumor, normalmente único, de coloração avermelhada-púrpura ou rosácea. Ao toque, são lesões firmes e indolores. A maioria das lesões tem menos de 2 cm de diâmetro e evolui rapidamente, bem como no caso relatado. </a:t>
            </a:r>
          </a:p>
          <a:p>
            <a:pPr algn="just"/>
            <a:r>
              <a:rPr lang="pt-BR" sz="800" dirty="0">
                <a:latin typeface="Carlito"/>
              </a:rPr>
              <a:t>O tratamento está baseado na exérese cirúrgica completa, associada ou não a tratamentos adjuvantes</a:t>
            </a:r>
            <a:br>
              <a:rPr lang="pt-BR" sz="800" dirty="0">
                <a:latin typeface="Carlito"/>
              </a:rPr>
            </a:br>
            <a:r>
              <a:rPr lang="pt-BR" sz="800" dirty="0">
                <a:latin typeface="Carlito"/>
              </a:rPr>
              <a:t>A quimioterapia é indicada por alguns autores para doença disseminada (</a:t>
            </a:r>
            <a:r>
              <a:rPr lang="pt-BR" sz="800" dirty="0" err="1">
                <a:latin typeface="Carlito"/>
              </a:rPr>
              <a:t>estadio</a:t>
            </a:r>
            <a:r>
              <a:rPr lang="pt-BR" sz="800" dirty="0">
                <a:latin typeface="Carlito"/>
              </a:rPr>
              <a:t> IV), com boas taxas de resposta inicial, porém sem manutenção de resultados e com elevados índices de toxicidade. </a:t>
            </a:r>
            <a:br>
              <a:rPr lang="pt-BR" sz="800" dirty="0">
                <a:latin typeface="Carlito"/>
              </a:rPr>
            </a:br>
            <a:r>
              <a:rPr lang="pt-BR" sz="800" dirty="0">
                <a:latin typeface="Carlito"/>
              </a:rPr>
              <a:t>O prognóstico é ruim, observando-se elevada incidência de recidivas locais (20-75%), metástase </a:t>
            </a:r>
            <a:r>
              <a:rPr lang="pt-BR" sz="800" dirty="0" err="1">
                <a:latin typeface="Carlito"/>
              </a:rPr>
              <a:t>linfonodal</a:t>
            </a:r>
            <a:r>
              <a:rPr lang="pt-BR" sz="800" dirty="0">
                <a:latin typeface="Carlito"/>
              </a:rPr>
              <a:t> (30-70%) e à distância (25-50%). A sobrevida média em 5 anos é de 30-75, sendo que o principal fator preditivo em relação à sobrevida é o </a:t>
            </a:r>
            <a:r>
              <a:rPr lang="pt-BR" sz="800" dirty="0" err="1">
                <a:latin typeface="Carlito"/>
              </a:rPr>
              <a:t>estadiamento</a:t>
            </a:r>
            <a:r>
              <a:rPr lang="pt-BR" sz="800" dirty="0">
                <a:latin typeface="Carlito"/>
              </a:rPr>
              <a:t> inicial. Os principais locais para metástases à distância são: fígado, ossos, pulmões e sistema nervoso central, sendo rara a metástase para adrenal. </a:t>
            </a:r>
            <a:endParaRPr lang="pt-BR" sz="800" dirty="0">
              <a:latin typeface="Carlito"/>
              <a:cs typeface="Carlito"/>
            </a:endParaRPr>
          </a:p>
          <a:p>
            <a:endParaRPr lang="pt-BR" sz="800" dirty="0">
              <a:latin typeface="Carlito"/>
            </a:endParaRPr>
          </a:p>
        </p:txBody>
      </p:sp>
    </p:spTree>
    <p:extLst>
      <p:ext uri="{BB962C8B-B14F-4D97-AF65-F5344CB8AC3E}">
        <p14:creationId xmlns:p14="http://schemas.microsoft.com/office/powerpoint/2010/main" val="321741783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466</Words>
  <Application>Microsoft Office PowerPoint</Application>
  <PresentationFormat>Apresentação na tela (4:3)</PresentationFormat>
  <Paragraphs>19</Paragraphs>
  <Slides>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Calibri</vt:lpstr>
      <vt:lpstr>Calibri Light</vt:lpstr>
      <vt:lpstr>Carlito</vt:lpstr>
      <vt:lpstr>Lato</vt:lpstr>
      <vt:lpstr>Open Sans</vt:lpstr>
      <vt:lpstr>Tema do Office</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Windows</dc:creator>
  <cp:lastModifiedBy>Heloisa Omizzolo</cp:lastModifiedBy>
  <cp:revision>13</cp:revision>
  <dcterms:created xsi:type="dcterms:W3CDTF">2019-11-28T18:07:22Z</dcterms:created>
  <dcterms:modified xsi:type="dcterms:W3CDTF">2021-09-29T13:14:33Z</dcterms:modified>
</cp:coreProperties>
</file>