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560" autoAdjust="0"/>
    <p:restoredTop sz="94660"/>
  </p:normalViewPr>
  <p:slideViewPr>
    <p:cSldViewPr snapToGrid="0">
      <p:cViewPr>
        <p:scale>
          <a:sx n="150" d="100"/>
          <a:sy n="150" d="100"/>
        </p:scale>
        <p:origin x="557" y="-22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t>04/10/2021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64294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t>04/10/2021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31058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t>04/10/2021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3584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t>04/10/2021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4001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t>04/10/2021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9304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t>04/10/2021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87113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t>04/10/2021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6361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t>04/10/2021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31676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t>04/10/2021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32677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t>04/10/2021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31459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t>04/10/2021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3732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498EEA-50A2-4AF5-B026-BBE85321CA9F}" type="datetimeFigureOut">
              <a:rPr lang="pt-BR" smtClean="0"/>
              <a:t>04/10/2021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AF800C-9F52-4E30-8E77-63F4CD0B9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736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55;p13"/>
          <p:cNvSpPr txBox="1"/>
          <p:nvPr/>
        </p:nvSpPr>
        <p:spPr>
          <a:xfrm>
            <a:off x="228477" y="2147669"/>
            <a:ext cx="2507584" cy="4667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400" b="1" dirty="0">
                <a:solidFill>
                  <a:srgbClr val="074774"/>
                </a:solidFill>
                <a:latin typeface="Lato"/>
                <a:ea typeface="Lato"/>
                <a:cs typeface="Lato"/>
                <a:sym typeface="Lato"/>
              </a:rPr>
              <a:t>Introdução/Fundamentos</a:t>
            </a:r>
          </a:p>
        </p:txBody>
      </p:sp>
      <p:sp>
        <p:nvSpPr>
          <p:cNvPr id="22" name="Google Shape;56;p13"/>
          <p:cNvSpPr txBox="1"/>
          <p:nvPr/>
        </p:nvSpPr>
        <p:spPr>
          <a:xfrm>
            <a:off x="1727247" y="1509157"/>
            <a:ext cx="3286962" cy="6128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 dirty="0">
                <a:latin typeface="Open Sans"/>
                <a:ea typeface="Open Sans"/>
                <a:cs typeface="Open Sans"/>
                <a:sym typeface="Open Sans"/>
              </a:rPr>
              <a:t>Gustavo de Castro Assed Bastos Manhães¹;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 dirty="0">
                <a:latin typeface="Open Sans"/>
                <a:ea typeface="Open Sans"/>
                <a:cs typeface="Open Sans"/>
                <a:sym typeface="Open Sans"/>
              </a:rPr>
              <a:t>¹ Medico Residente de Clínica Médica </a:t>
            </a:r>
            <a:r>
              <a:rPr lang="pt-BR" sz="1000">
                <a:latin typeface="Open Sans"/>
                <a:ea typeface="Open Sans"/>
                <a:cs typeface="Open Sans"/>
                <a:sym typeface="Open Sans"/>
              </a:rPr>
              <a:t>do HEAA.</a:t>
            </a:r>
            <a:endParaRPr sz="1000" dirty="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3" name="Google Shape;55;p13"/>
          <p:cNvSpPr txBox="1"/>
          <p:nvPr/>
        </p:nvSpPr>
        <p:spPr>
          <a:xfrm>
            <a:off x="1000664" y="1041896"/>
            <a:ext cx="4949284" cy="3151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O DESAFIO NA CONDUÇÃO DE UM CASO DE PÊNFIGO VULGAR EM UM CONTEXTO DE INFECÇÃO PELO SARS-COV-2.</a:t>
            </a:r>
            <a:endParaRPr lang="pt-BR" sz="1200" b="1" dirty="0">
              <a:solidFill>
                <a:srgbClr val="074774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1" name="CaixaDeTexto 30"/>
          <p:cNvSpPr txBox="1"/>
          <p:nvPr/>
        </p:nvSpPr>
        <p:spPr>
          <a:xfrm>
            <a:off x="248283" y="4452697"/>
            <a:ext cx="31653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pt-BR" sz="800" b="0" i="0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Relatar um caso que evidencia os desafios na conduta do pênfigo vulgar em um contexto de pandemia da COVID-19.</a:t>
            </a:r>
            <a:endParaRPr lang="pt-BR" sz="800" dirty="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2" name="Google Shape;55;p13"/>
          <p:cNvSpPr txBox="1"/>
          <p:nvPr/>
        </p:nvSpPr>
        <p:spPr>
          <a:xfrm>
            <a:off x="278049" y="3984573"/>
            <a:ext cx="1015742" cy="4667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400" b="1" dirty="0">
                <a:solidFill>
                  <a:srgbClr val="074774"/>
                </a:solidFill>
                <a:latin typeface="Lato"/>
                <a:ea typeface="Lato"/>
                <a:cs typeface="Lato"/>
                <a:sym typeface="Lato"/>
              </a:rPr>
              <a:t>Objetivos</a:t>
            </a:r>
          </a:p>
        </p:txBody>
      </p:sp>
      <p:sp>
        <p:nvSpPr>
          <p:cNvPr id="33" name="CaixaDeTexto 32"/>
          <p:cNvSpPr txBox="1"/>
          <p:nvPr/>
        </p:nvSpPr>
        <p:spPr>
          <a:xfrm>
            <a:off x="286348" y="2652146"/>
            <a:ext cx="30843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pt-BR" sz="800" dirty="0">
                <a:solidFill>
                  <a:srgbClr val="333333"/>
                </a:solidFill>
                <a:latin typeface="Roboto" panose="02000000000000000000" pitchFamily="2" charset="0"/>
              </a:rPr>
              <a:t>P</a:t>
            </a:r>
            <a:r>
              <a:rPr lang="pt-BR" sz="800" b="0" i="0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ênfigos são doenças bolhosas autoimunes, raras, de evolução crônica, potencialmente fatal. O tratamento deve ser feito com o uso de imunossupressores. A COVID-19 é uma síndrome infecciosa pulmonar causada pelo novo coronavírus 2019 e dentre os fatores de risco de mortalidade destaca-se a imunossupressão</a:t>
            </a:r>
            <a:r>
              <a:rPr lang="pt-BR" sz="800" b="0" i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. </a:t>
            </a:r>
            <a:endParaRPr lang="pt-BR" sz="800" dirty="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4" name="Google Shape;55;p13"/>
          <p:cNvSpPr txBox="1"/>
          <p:nvPr/>
        </p:nvSpPr>
        <p:spPr>
          <a:xfrm>
            <a:off x="206721" y="5708350"/>
            <a:ext cx="1015742" cy="4667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400" b="1" dirty="0">
                <a:solidFill>
                  <a:srgbClr val="074774"/>
                </a:solidFill>
                <a:latin typeface="Lato"/>
                <a:ea typeface="Lato"/>
                <a:cs typeface="Lato"/>
                <a:sym typeface="Lato"/>
              </a:rPr>
              <a:t>Métodos</a:t>
            </a:r>
          </a:p>
        </p:txBody>
      </p:sp>
      <p:sp>
        <p:nvSpPr>
          <p:cNvPr id="35" name="CaixaDeTexto 34"/>
          <p:cNvSpPr txBox="1"/>
          <p:nvPr/>
        </p:nvSpPr>
        <p:spPr>
          <a:xfrm>
            <a:off x="3581400" y="2628301"/>
            <a:ext cx="311073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pt-BR" sz="800" b="0" i="0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paciente de 64 anos, sexo feminino, foi encaminhada ao Hospital Escola Álvaro Alvim em Campos dos Goytacazes, Rio de Janeiro, para investigação de lesões bolhosas distribuídas por todo o corpo com sinais de infecção secundária associada. Feito diagnóstico histopatológico de pênfigo vulgar e tratamento com corticoide e antibióticos sistêmicos. Durante internação hospitalar, a paciente foi infectada pelo SARS-CoV-2 evoluindo com gravidade, necessitando inclusive de suporte intensivo. Porém, apesar das medidas de tratamento, evoluiu a óbito. Discussão: no contexto de pandemia da COVID-19, o tratamento do pênfigo vulgar moderado-grave representa um desafio para os dermatologistas, já que o uso de drogas imunossupressoras é um fator de risco importante para a infecção e gravidade da doença causada por este vírus. Conclusão: apesar do uso de corticoides no tratamento de um caso de pênfigo vulgar moderado-grave ter sido realizado com cautela, a paciente evoluiu com quadro infeccioso pelo SARS-CoV-2 que culminou em óbito.</a:t>
            </a:r>
            <a:endParaRPr lang="pt-BR" sz="800" dirty="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6" name="Google Shape;55;p13"/>
          <p:cNvSpPr txBox="1"/>
          <p:nvPr/>
        </p:nvSpPr>
        <p:spPr>
          <a:xfrm>
            <a:off x="3503791" y="2166833"/>
            <a:ext cx="1346372" cy="3260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400" b="1" dirty="0">
                <a:solidFill>
                  <a:srgbClr val="074774"/>
                </a:solidFill>
                <a:latin typeface="Lato"/>
                <a:ea typeface="Lato"/>
                <a:cs typeface="Lato"/>
                <a:sym typeface="Lato"/>
              </a:rPr>
              <a:t>Resultados</a:t>
            </a:r>
          </a:p>
        </p:txBody>
      </p:sp>
      <p:sp>
        <p:nvSpPr>
          <p:cNvPr id="37" name="CaixaDeTexto 36"/>
          <p:cNvSpPr txBox="1"/>
          <p:nvPr/>
        </p:nvSpPr>
        <p:spPr>
          <a:xfrm>
            <a:off x="310905" y="6127685"/>
            <a:ext cx="311809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Relato de Caso.</a:t>
            </a:r>
          </a:p>
        </p:txBody>
      </p:sp>
      <p:sp>
        <p:nvSpPr>
          <p:cNvPr id="38" name="CaixaDeTexto 37"/>
          <p:cNvSpPr txBox="1"/>
          <p:nvPr/>
        </p:nvSpPr>
        <p:spPr>
          <a:xfrm>
            <a:off x="3563902" y="5343244"/>
            <a:ext cx="317807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pt-BR" sz="800" b="0" i="0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Seguindo o princípio “primum non </a:t>
            </a:r>
            <a:r>
              <a:rPr lang="pt-BR" sz="800" b="0" i="0" dirty="0" err="1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nocere</a:t>
            </a:r>
            <a:r>
              <a:rPr lang="pt-BR" sz="800" b="0" i="0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”, optou-se por adiar ao máximo o uso de drogas imunossupressoras. Porém com o surgimento de novas lesões e com a evolução para síndrome respiratória aguda grave, a dose de corticoide precisou ser aumentada, sendo realizada inclusive </a:t>
            </a:r>
            <a:r>
              <a:rPr lang="pt-BR" sz="800" b="0" i="0" dirty="0" err="1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pulsoterapia</a:t>
            </a:r>
            <a:r>
              <a:rPr lang="pt-BR" sz="800" b="0" i="0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. Apesar do controle da dermatose, o desfecho foi desfavorável, com evolução a óbito. O presente trabalho se torna relevante até que experiência suficiente com pacientes imunossuprimidos e também infectados pelo SARSCoV-2 esteja disponível para melhor orientar a tomada de decisão terapêutica. Vale ainda ressaltar a importância da adesão aos princípios básicos de prevenção de infecções, como a lavagem adequada das mãos e o uso dos equipamentos de proteção individual tanto pelos profissionais de saúde quanto pelos acompanhantes dos pacientes internados em enfermaria.</a:t>
            </a:r>
            <a:endParaRPr lang="pt-BR" sz="800" dirty="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9" name="Google Shape;55;p13"/>
          <p:cNvSpPr txBox="1"/>
          <p:nvPr/>
        </p:nvSpPr>
        <p:spPr>
          <a:xfrm>
            <a:off x="3253471" y="4936625"/>
            <a:ext cx="3193383" cy="4667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400" b="1" dirty="0">
                <a:solidFill>
                  <a:srgbClr val="074774"/>
                </a:solidFill>
                <a:latin typeface="Lato"/>
                <a:ea typeface="Lato"/>
                <a:cs typeface="Lato"/>
                <a:sym typeface="Lato"/>
              </a:rPr>
              <a:t>Conclusões/Considerações Finais</a:t>
            </a:r>
          </a:p>
        </p:txBody>
      </p:sp>
      <p:sp>
        <p:nvSpPr>
          <p:cNvPr id="43" name="Retângulo 42"/>
          <p:cNvSpPr/>
          <p:nvPr/>
        </p:nvSpPr>
        <p:spPr>
          <a:xfrm flipV="1">
            <a:off x="421505" y="2567901"/>
            <a:ext cx="2316165" cy="4571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4" name="Retângulo 43"/>
          <p:cNvSpPr/>
          <p:nvPr/>
        </p:nvSpPr>
        <p:spPr>
          <a:xfrm>
            <a:off x="354702" y="4360299"/>
            <a:ext cx="2853233" cy="4571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7" name="Retângulo 46"/>
          <p:cNvSpPr/>
          <p:nvPr/>
        </p:nvSpPr>
        <p:spPr>
          <a:xfrm flipV="1">
            <a:off x="3661788" y="5254128"/>
            <a:ext cx="2692744" cy="4571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8" name="Retângulo 47"/>
          <p:cNvSpPr/>
          <p:nvPr/>
        </p:nvSpPr>
        <p:spPr>
          <a:xfrm flipV="1">
            <a:off x="3661788" y="2558649"/>
            <a:ext cx="2492290" cy="4571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9" name="Retângulo 48"/>
          <p:cNvSpPr/>
          <p:nvPr/>
        </p:nvSpPr>
        <p:spPr>
          <a:xfrm>
            <a:off x="341623" y="6036773"/>
            <a:ext cx="2853233" cy="4571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6" name="Shape 97"/>
          <p:cNvSpPr txBox="1"/>
          <p:nvPr/>
        </p:nvSpPr>
        <p:spPr>
          <a:xfrm>
            <a:off x="3563902" y="7602405"/>
            <a:ext cx="2840479" cy="13233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l"/>
            <a:r>
              <a:rPr lang="pt-BR" sz="8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1-</a:t>
            </a:r>
            <a:r>
              <a:rPr lang="pt-BR" sz="800" i="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</a:rPr>
              <a:t> Joly, P., &amp; </a:t>
            </a:r>
            <a:r>
              <a:rPr lang="pt-BR" sz="80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</a:rPr>
              <a:t>Litrowski</a:t>
            </a:r>
            <a:r>
              <a:rPr lang="pt-BR" sz="800" i="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</a:rPr>
              <a:t>, N. (2011). </a:t>
            </a:r>
            <a:r>
              <a:rPr lang="pt-BR" sz="80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</a:rPr>
              <a:t>Pemphigus</a:t>
            </a:r>
            <a:r>
              <a:rPr lang="pt-BR" sz="800" i="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80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</a:rPr>
              <a:t>group</a:t>
            </a:r>
            <a:r>
              <a:rPr lang="pt-BR" sz="800" i="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</a:rPr>
              <a:t> (</a:t>
            </a:r>
            <a:r>
              <a:rPr lang="pt-BR" sz="80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</a:rPr>
              <a:t>vulgaris</a:t>
            </a:r>
            <a:r>
              <a:rPr lang="pt-BR" sz="800" i="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</a:rPr>
              <a:t>, </a:t>
            </a:r>
            <a:r>
              <a:rPr lang="pt-BR" sz="80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</a:rPr>
              <a:t>vegetans</a:t>
            </a:r>
            <a:r>
              <a:rPr lang="pt-BR" sz="800" i="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</a:rPr>
              <a:t>, </a:t>
            </a:r>
            <a:r>
              <a:rPr lang="pt-BR" sz="80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</a:rPr>
              <a:t>foliaceus</a:t>
            </a:r>
            <a:r>
              <a:rPr lang="pt-BR" sz="800" i="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</a:rPr>
              <a:t>, </a:t>
            </a:r>
            <a:r>
              <a:rPr lang="pt-BR" sz="80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</a:rPr>
              <a:t>herpe</a:t>
            </a:r>
            <a:r>
              <a:rPr lang="pt-BR" sz="800" i="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80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</a:rPr>
              <a:t>formis</a:t>
            </a:r>
            <a:r>
              <a:rPr lang="pt-BR" sz="800" i="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</a:rPr>
              <a:t>, brasiliensis). </a:t>
            </a:r>
            <a:r>
              <a:rPr lang="pt-BR" sz="80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</a:rPr>
              <a:t>Clinics</a:t>
            </a:r>
            <a:r>
              <a:rPr lang="pt-BR" sz="800" i="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</a:rPr>
              <a:t> in </a:t>
            </a:r>
            <a:r>
              <a:rPr lang="pt-BR" sz="80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</a:rPr>
              <a:t>Dermatology</a:t>
            </a:r>
            <a:r>
              <a:rPr lang="pt-BR" sz="800" i="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</a:rPr>
              <a:t>, 29(4), 432–436. Disponível: h ps://doi.org/10.1016/j.clindermatol.2011.01.013</a:t>
            </a:r>
          </a:p>
          <a:p>
            <a:pPr algn="l"/>
            <a:r>
              <a:rPr lang="pt-BR" sz="8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2 - </a:t>
            </a:r>
            <a:r>
              <a:rPr lang="pt-BR" sz="80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</a:rPr>
              <a:t>Kridin</a:t>
            </a:r>
            <a:r>
              <a:rPr lang="pt-BR" sz="800" i="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</a:rPr>
              <a:t> K. </a:t>
            </a:r>
            <a:r>
              <a:rPr lang="pt-BR" sz="80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</a:rPr>
              <a:t>Pemphigus</a:t>
            </a:r>
            <a:r>
              <a:rPr lang="pt-BR" sz="800" i="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80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</a:rPr>
              <a:t>group</a:t>
            </a:r>
            <a:r>
              <a:rPr lang="pt-BR" sz="800" i="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</a:rPr>
              <a:t>: overview, </a:t>
            </a:r>
            <a:r>
              <a:rPr lang="pt-BR" sz="80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</a:rPr>
              <a:t>epidemiology</a:t>
            </a:r>
            <a:r>
              <a:rPr lang="pt-BR" sz="800" i="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</a:rPr>
              <a:t>, </a:t>
            </a:r>
            <a:r>
              <a:rPr lang="pt-BR" sz="80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</a:rPr>
              <a:t>mortality</a:t>
            </a:r>
            <a:r>
              <a:rPr lang="pt-BR" sz="800" i="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</a:rPr>
              <a:t>, </a:t>
            </a:r>
            <a:r>
              <a:rPr lang="pt-BR" sz="80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</a:rPr>
              <a:t>and</a:t>
            </a:r>
            <a:r>
              <a:rPr lang="pt-BR" sz="800" i="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80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</a:rPr>
              <a:t>comorbidi</a:t>
            </a:r>
            <a:r>
              <a:rPr lang="pt-BR" sz="800" i="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</a:rPr>
              <a:t> es. </a:t>
            </a:r>
            <a:r>
              <a:rPr lang="pt-BR" sz="80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</a:rPr>
              <a:t>Immunol</a:t>
            </a:r>
            <a:r>
              <a:rPr lang="pt-BR" sz="800" i="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</a:rPr>
              <a:t> Res 2018; 66: 255–70. Disponível: h ps://doi.org/10.1007/s12026-018-8986-7</a:t>
            </a:r>
          </a:p>
          <a:p>
            <a:pPr algn="just">
              <a:buClr>
                <a:schemeClr val="dk1"/>
              </a:buClr>
              <a:buSzPts val="4500"/>
            </a:pPr>
            <a:r>
              <a:rPr lang="pt-BR" sz="8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3 - </a:t>
            </a:r>
            <a:r>
              <a:rPr lang="pt-BR" sz="80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</a:rPr>
              <a:t>Masayuki,Amagai</a:t>
            </a:r>
            <a:r>
              <a:rPr lang="pt-BR" sz="800" i="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</a:rPr>
              <a:t>. Pênfigo. </a:t>
            </a:r>
            <a:r>
              <a:rPr lang="pt-BR" sz="80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</a:rPr>
              <a:t>In:Bolognia</a:t>
            </a:r>
            <a:r>
              <a:rPr lang="pt-BR" sz="800" i="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</a:rPr>
              <a:t> JL, </a:t>
            </a:r>
            <a:r>
              <a:rPr lang="pt-BR" sz="80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</a:rPr>
              <a:t>Jorizzo</a:t>
            </a:r>
            <a:r>
              <a:rPr lang="pt-BR" sz="800" i="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</a:rPr>
              <a:t> JL, </a:t>
            </a:r>
            <a:r>
              <a:rPr lang="pt-BR" sz="80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</a:rPr>
              <a:t>Schaffer</a:t>
            </a:r>
            <a:r>
              <a:rPr lang="pt-BR" sz="800" i="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80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</a:rPr>
              <a:t>Jv</a:t>
            </a:r>
            <a:r>
              <a:rPr lang="pt-BR" sz="800" i="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</a:rPr>
              <a:t>, editores. Dermatologia. 3ª ed. Rio de Janeiro: Editora Elsevier, 2015. p. 745-765.</a:t>
            </a:r>
            <a:endParaRPr lang="pt-BR" sz="80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50" name="Google Shape;55;p13"/>
          <p:cNvSpPr txBox="1"/>
          <p:nvPr/>
        </p:nvSpPr>
        <p:spPr>
          <a:xfrm>
            <a:off x="3429000" y="7232014"/>
            <a:ext cx="2416862" cy="3515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400" b="1" dirty="0">
                <a:solidFill>
                  <a:srgbClr val="074774"/>
                </a:solidFill>
                <a:latin typeface="Lato"/>
                <a:ea typeface="Lato"/>
                <a:cs typeface="Lato"/>
                <a:sym typeface="Lato"/>
              </a:rPr>
              <a:t>Referências Bibliográficas</a:t>
            </a:r>
          </a:p>
        </p:txBody>
      </p:sp>
      <p:sp>
        <p:nvSpPr>
          <p:cNvPr id="51" name="Retângulo 50"/>
          <p:cNvSpPr/>
          <p:nvPr/>
        </p:nvSpPr>
        <p:spPr>
          <a:xfrm flipV="1">
            <a:off x="3601177" y="7556686"/>
            <a:ext cx="2692744" cy="4571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1221" y="8048767"/>
            <a:ext cx="4289156" cy="1003907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664" y="-14452"/>
            <a:ext cx="4949284" cy="1001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741783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72</TotalTime>
  <Words>554</Words>
  <Application>Microsoft Office PowerPoint</Application>
  <PresentationFormat>Apresentação na tela (4:3)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Lato</vt:lpstr>
      <vt:lpstr>Open Sans</vt:lpstr>
      <vt:lpstr>Roboto</vt:lpstr>
      <vt:lpstr>Times New Roman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Usuário do Windows</dc:creator>
  <cp:lastModifiedBy>Gustavo Assed</cp:lastModifiedBy>
  <cp:revision>14</cp:revision>
  <dcterms:created xsi:type="dcterms:W3CDTF">2019-11-28T18:07:22Z</dcterms:created>
  <dcterms:modified xsi:type="dcterms:W3CDTF">2021-10-04T23:58:20Z</dcterms:modified>
</cp:coreProperties>
</file>