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94660"/>
  </p:normalViewPr>
  <p:slideViewPr>
    <p:cSldViewPr snapToGrid="0">
      <p:cViewPr>
        <p:scale>
          <a:sx n="100" d="100"/>
          <a:sy n="100" d="100"/>
        </p:scale>
        <p:origin x="1308" y="-17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148679" y="2218052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831825" y="1413131"/>
            <a:ext cx="3286962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000" dirty="0"/>
              <a:t>ANA PAULA PEREIRA </a:t>
            </a:r>
            <a:r>
              <a:rPr lang="pt-BR" sz="1000" dirty="0" smtClean="0"/>
              <a:t>MASA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; </a:t>
            </a:r>
            <a:r>
              <a:rPr lang="pt-BR" sz="1000" dirty="0"/>
              <a:t>MARCIA SCOLFARO </a:t>
            </a:r>
            <a:r>
              <a:rPr lang="pt-BR" sz="1000" dirty="0" smtClean="0"/>
              <a:t>CARVALHO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; </a:t>
            </a:r>
            <a:r>
              <a:rPr lang="pt-BR" sz="1000" dirty="0"/>
              <a:t>IGOR TADEU GARCIA </a:t>
            </a:r>
            <a:r>
              <a:rPr lang="pt-BR" sz="1000" dirty="0" smtClean="0"/>
              <a:t>FERREIRA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</a:b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Hospital Municipal Mário Gatti, Campinas/SP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421505" y="1096706"/>
            <a:ext cx="6109477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200" b="1" dirty="0" err="1" smtClean="0">
                <a:solidFill>
                  <a:srgbClr val="074774"/>
                </a:solidFill>
                <a:latin typeface="Lato"/>
                <a:ea typeface="Lato"/>
                <a:cs typeface="Lato"/>
              </a:rPr>
              <a:t>Arterite</a:t>
            </a:r>
            <a:r>
              <a:rPr lang="pt-BR" sz="1200" b="1" dirty="0" smtClean="0">
                <a:solidFill>
                  <a:srgbClr val="074774"/>
                </a:solidFill>
                <a:latin typeface="Lato"/>
                <a:ea typeface="Lato"/>
                <a:cs typeface="Lato"/>
              </a:rPr>
              <a:t> </a:t>
            </a:r>
            <a:r>
              <a:rPr lang="pt-BR" sz="1200" b="1" dirty="0">
                <a:solidFill>
                  <a:srgbClr val="074774"/>
                </a:solidFill>
                <a:latin typeface="Lato"/>
                <a:ea typeface="Lato"/>
                <a:cs typeface="Lato"/>
              </a:rPr>
              <a:t>de </a:t>
            </a:r>
            <a:r>
              <a:rPr lang="pt-BR" sz="1200" b="1" dirty="0" err="1">
                <a:solidFill>
                  <a:srgbClr val="074774"/>
                </a:solidFill>
                <a:latin typeface="Lato"/>
                <a:ea typeface="Lato"/>
                <a:cs typeface="Lato"/>
              </a:rPr>
              <a:t>Takayasu</a:t>
            </a:r>
            <a:r>
              <a:rPr lang="pt-BR" sz="1200" b="1" dirty="0">
                <a:solidFill>
                  <a:srgbClr val="074774"/>
                </a:solidFill>
                <a:latin typeface="Lato"/>
                <a:ea typeface="Lato"/>
                <a:cs typeface="Lato"/>
              </a:rPr>
              <a:t> no diagnóstico diferencial da dor torácica, relato de caso</a:t>
            </a:r>
            <a:endParaRPr lang="pt-BR" sz="1200" b="1" dirty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48283" y="3861851"/>
            <a:ext cx="3165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</a:rPr>
              <a:t>O objetivo desse trabalho é demonstrar com esse relato de caso, um quadro de AT com manifestação de dor torácica, salientando a importância das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arterites</a:t>
            </a:r>
            <a:r>
              <a:rPr lang="pt-BR" sz="800" dirty="0">
                <a:latin typeface="Open Sans"/>
                <a:ea typeface="Open Sans"/>
                <a:cs typeface="Open Sans"/>
              </a:rPr>
              <a:t> no diagnóstico diferencial da síndrome dor torácica por serem pouco lembradas.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78049" y="3393727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652146"/>
            <a:ext cx="308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</a:rPr>
              <a:t>A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arterite</a:t>
            </a:r>
            <a:r>
              <a:rPr lang="pt-BR" sz="800" dirty="0">
                <a:latin typeface="Open Sans"/>
                <a:ea typeface="Open Sans"/>
                <a:cs typeface="Open Sans"/>
              </a:rPr>
              <a:t> de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Takayasu</a:t>
            </a:r>
            <a:r>
              <a:rPr lang="pt-BR" sz="800" dirty="0">
                <a:latin typeface="Open Sans"/>
                <a:ea typeface="Open Sans"/>
                <a:cs typeface="Open Sans"/>
              </a:rPr>
              <a:t> (AT) é uma vasculite crônica de grandes vasos que acomete a aorta e seus principais ramos, com maior frequência em mulheres na terceira década de vida. Como pode acometer as artérias coronarianas, é um diagnóstico diferencial de dor torácica.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337550" y="4517066"/>
            <a:ext cx="232546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</a:rPr>
              <a:t>Relato de Caso</a:t>
            </a:r>
            <a:endParaRPr lang="pt-BR" sz="1400" b="1" dirty="0">
              <a:solidFill>
                <a:srgbClr val="074774"/>
              </a:solidFill>
              <a:latin typeface="Lato"/>
              <a:ea typeface="Lato"/>
              <a:cs typeface="Lato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52633" y="5038549"/>
            <a:ext cx="31180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</a:rPr>
              <a:t>Paciente L.M.S, 25 anos, sexo feminino, natural e residente da cidade de Campinas, estoquista, com quadro de dor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restroesternal</a:t>
            </a:r>
            <a:r>
              <a:rPr lang="pt-BR" sz="800" dirty="0">
                <a:latin typeface="Open Sans"/>
                <a:ea typeface="Open Sans"/>
                <a:cs typeface="Open Sans"/>
              </a:rPr>
              <a:t> com irradiação para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hemitórax</a:t>
            </a:r>
            <a:r>
              <a:rPr lang="pt-BR" sz="800" dirty="0">
                <a:latin typeface="Open Sans"/>
                <a:ea typeface="Open Sans"/>
                <a:cs typeface="Open Sans"/>
              </a:rPr>
              <a:t> esquerdo com evolução de uma semana associada a dispneia aos moderados esforços. </a:t>
            </a:r>
            <a:r>
              <a:rPr lang="pt-BR" sz="800" dirty="0">
                <a:latin typeface="Open Sans"/>
                <a:ea typeface="Open Sans"/>
                <a:cs typeface="Open Sans"/>
              </a:rPr>
              <a:t>Referia náuseas, vômitos, perda ponderal de 30 Kg em </a:t>
            </a:r>
            <a:r>
              <a:rPr lang="pt-BR" sz="800" dirty="0" smtClean="0">
                <a:latin typeface="Open Sans"/>
                <a:ea typeface="Open Sans"/>
                <a:cs typeface="Open Sans"/>
              </a:rPr>
              <a:t>três </a:t>
            </a:r>
            <a:r>
              <a:rPr lang="pt-BR" sz="800" dirty="0">
                <a:latin typeface="Open Sans"/>
                <a:ea typeface="Open Sans"/>
                <a:cs typeface="Open Sans"/>
              </a:rPr>
              <a:t>meses, nódulos subcutâneos eritematosos e dolorosos em membros inferiores e superiores. </a:t>
            </a:r>
            <a:r>
              <a:rPr lang="pt-BR" sz="800" dirty="0">
                <a:latin typeface="Open Sans"/>
                <a:ea typeface="Open Sans"/>
                <a:cs typeface="Open Sans"/>
              </a:rPr>
              <a:t>Apresentava sopro em território carotídeo, ausência de pulso braquial e radial esquerdo e diferença dos níveis de pressão arterial entre membros superiores (50 mm Hg). </a:t>
            </a:r>
            <a:r>
              <a:rPr lang="pt-BR" sz="800" dirty="0">
                <a:latin typeface="Open Sans"/>
                <a:ea typeface="Open Sans"/>
                <a:cs typeface="Open Sans"/>
              </a:rPr>
              <a:t>Na investigação </a:t>
            </a:r>
            <a:r>
              <a:rPr lang="pt-BR" sz="800" dirty="0" smtClean="0">
                <a:latin typeface="Open Sans"/>
                <a:ea typeface="Open Sans"/>
                <a:cs typeface="Open Sans"/>
              </a:rPr>
              <a:t>diagnóstica</a:t>
            </a:r>
            <a:r>
              <a:rPr lang="pt-BR" sz="800" dirty="0">
                <a:latin typeface="Open Sans"/>
                <a:ea typeface="Open Sans"/>
                <a:cs typeface="Open Sans"/>
              </a:rPr>
              <a:t>: eletrocardiograma e os marcadores de necrose miocárdica apresentavam-se sem alterações,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ecocardiograma</a:t>
            </a:r>
            <a:r>
              <a:rPr lang="pt-BR" sz="800" dirty="0">
                <a:latin typeface="Open Sans"/>
                <a:ea typeface="Open Sans"/>
                <a:cs typeface="Open Sans"/>
              </a:rPr>
              <a:t> com fração de ejeção de 62%, e derrame pericárdico de 4 mm sem sinais de tamponamento. Doppler das artérias carótidas com estenose acima de 60% à direita e 70% à esquerda. À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angiotomografia</a:t>
            </a:r>
            <a:r>
              <a:rPr lang="pt-BR" sz="800" dirty="0">
                <a:latin typeface="Open Sans"/>
                <a:ea typeface="Open Sans"/>
                <a:cs typeface="Open Sans"/>
              </a:rPr>
              <a:t> apresentava espessamento parietal difuso na aorta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tóraco</a:t>
            </a:r>
            <a:r>
              <a:rPr lang="pt-BR" sz="800" dirty="0">
                <a:latin typeface="Open Sans"/>
                <a:ea typeface="Open Sans"/>
                <a:cs typeface="Open Sans"/>
              </a:rPr>
              <a:t>-abdominal e </a:t>
            </a:r>
            <a:r>
              <a:rPr lang="pt-BR" sz="800" dirty="0" smtClean="0">
                <a:latin typeface="Open Sans"/>
                <a:ea typeface="Open Sans"/>
                <a:cs typeface="Open Sans"/>
              </a:rPr>
              <a:t>carótidas (Figura 1). </a:t>
            </a:r>
            <a:r>
              <a:rPr lang="pt-BR" sz="800" dirty="0">
                <a:latin typeface="Open Sans"/>
                <a:ea typeface="Open Sans"/>
                <a:cs typeface="Open Sans"/>
              </a:rPr>
              <a:t>As provas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reumatológicas</a:t>
            </a:r>
            <a:r>
              <a:rPr lang="pt-BR" sz="800" dirty="0">
                <a:latin typeface="Open Sans"/>
                <a:ea typeface="Open Sans"/>
                <a:cs typeface="Open Sans"/>
              </a:rPr>
              <a:t> e investigação para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aortite</a:t>
            </a:r>
            <a:r>
              <a:rPr lang="pt-BR" sz="800" dirty="0">
                <a:latin typeface="Open Sans"/>
                <a:ea typeface="Open Sans"/>
                <a:cs typeface="Open Sans"/>
              </a:rPr>
              <a:t> sifilítica </a:t>
            </a:r>
            <a:r>
              <a:rPr lang="pt-BR" sz="800" dirty="0" smtClean="0">
                <a:latin typeface="Open Sans"/>
                <a:ea typeface="Open Sans"/>
                <a:cs typeface="Open Sans"/>
              </a:rPr>
              <a:t>negativas.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65739" y="6676896"/>
            <a:ext cx="3178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</a:rPr>
              <a:t>Como AT é uma doença rara e de manifestações clínicas heterogêneas, muitas vezes não é escalada como diagnóstico diferencial de </a:t>
            </a:r>
            <a:r>
              <a:rPr lang="pt-BR" sz="800" dirty="0" smtClean="0">
                <a:latin typeface="Open Sans"/>
                <a:ea typeface="Open Sans"/>
                <a:cs typeface="Open Sans"/>
              </a:rPr>
              <a:t>dor torácica, </a:t>
            </a:r>
            <a:r>
              <a:rPr lang="pt-BR" sz="800" dirty="0">
                <a:latin typeface="Open Sans"/>
                <a:ea typeface="Open Sans"/>
                <a:cs typeface="Open Sans"/>
              </a:rPr>
              <a:t>proporcionando diagnóstico e tratamento tardios para controle da doença, elevando sua mortalidade. </a:t>
            </a:r>
            <a:r>
              <a:rPr lang="pt-BR" sz="800" dirty="0">
                <a:latin typeface="Open Sans"/>
                <a:ea typeface="Open Sans"/>
                <a:cs typeface="Open Sans"/>
              </a:rPr>
              <a:t>O relato deste caso, alerta médicos clínicos, principalmente aqueles que atendem em emergência, a necessidade de inserir esta entidade entre os diagnósticos diferenciais de dor torácica</a:t>
            </a:r>
            <a:r>
              <a:rPr lang="pt-BR" sz="800" dirty="0">
                <a:latin typeface="Open Sans"/>
                <a:ea typeface="Open Sans"/>
                <a:cs typeface="Open Sans"/>
              </a:rPr>
              <a:t>.’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337599" y="6282657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359351" y="2569223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3769453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61561" y="6627770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623" y="4897286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561560" y="5956494"/>
            <a:ext cx="2969421" cy="33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lvl="0" algn="just">
              <a:defRPr sz="800">
                <a:latin typeface="Open Sans"/>
                <a:ea typeface="Open Sans"/>
                <a:cs typeface="Open Sans"/>
              </a:defRPr>
            </a:lvl1pPr>
          </a:lstStyle>
          <a:p>
            <a:r>
              <a:rPr lang="pt-BR" b="1" dirty="0"/>
              <a:t>Figura </a:t>
            </a:r>
            <a:r>
              <a:rPr lang="pt-BR" b="1" dirty="0"/>
              <a:t>1. </a:t>
            </a:r>
            <a:r>
              <a:rPr lang="pt-BR" b="1" dirty="0" err="1"/>
              <a:t>A</a:t>
            </a:r>
            <a:r>
              <a:rPr lang="pt-BR" b="1" dirty="0" err="1"/>
              <a:t>ngiotomografia</a:t>
            </a:r>
            <a:r>
              <a:rPr lang="pt-BR" b="1" dirty="0"/>
              <a:t> apresenta </a:t>
            </a:r>
            <a:r>
              <a:rPr lang="pt-BR" b="1" dirty="0"/>
              <a:t>espessamento parietal difuso na aorta </a:t>
            </a:r>
            <a:r>
              <a:rPr lang="pt-BR" b="1" dirty="0" err="1"/>
              <a:t>tóraco</a:t>
            </a:r>
            <a:r>
              <a:rPr lang="pt-BR" b="1"/>
              <a:t>-abdominal </a:t>
            </a:r>
            <a:endParaRPr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9686" y="7503383"/>
            <a:ext cx="4289156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-14452"/>
            <a:ext cx="4949284" cy="1001023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561" y="3895587"/>
            <a:ext cx="2922719" cy="2003398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40" name="CaixaDeTexto 39"/>
          <p:cNvSpPr txBox="1"/>
          <p:nvPr/>
        </p:nvSpPr>
        <p:spPr>
          <a:xfrm>
            <a:off x="3533086" y="2630815"/>
            <a:ext cx="3110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</a:rPr>
              <a:t>De acordo com os critérios diagnósticos da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arterite</a:t>
            </a:r>
            <a:r>
              <a:rPr lang="pt-BR" sz="800" dirty="0">
                <a:latin typeface="Open Sans"/>
                <a:ea typeface="Open Sans"/>
                <a:cs typeface="Open Sans"/>
              </a:rPr>
              <a:t> de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Takayasu</a:t>
            </a:r>
            <a:r>
              <a:rPr lang="pt-BR" sz="800" dirty="0">
                <a:latin typeface="Open Sans"/>
                <a:ea typeface="Open Sans"/>
                <a:cs typeface="Open Sans"/>
              </a:rPr>
              <a:t> segundo o American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College</a:t>
            </a:r>
            <a:r>
              <a:rPr lang="pt-BR" sz="800" dirty="0">
                <a:latin typeface="Open Sans"/>
                <a:ea typeface="Open Sans"/>
                <a:cs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of</a:t>
            </a:r>
            <a:r>
              <a:rPr lang="pt-BR" sz="800" dirty="0">
                <a:latin typeface="Open Sans"/>
                <a:ea typeface="Open Sans"/>
                <a:cs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Rheumatology</a:t>
            </a:r>
            <a:r>
              <a:rPr lang="pt-BR" sz="800" dirty="0">
                <a:latin typeface="Open Sans"/>
                <a:ea typeface="Open Sans"/>
                <a:cs typeface="Open Sans"/>
              </a:rPr>
              <a:t>, a paciente apresentava quatro dos seis critérios: idade do início da doença inferior a 40 anos, diminuição do pulso de uma ou ambas artérias braquiais, sopro sobre a artéria aorta e diferença de pressão arterial maior do que 10 mm Hg entre os membros superiores. Após o diagnóstico foi iniciada terapia com </a:t>
            </a:r>
            <a:r>
              <a:rPr lang="pt-BR" sz="800" dirty="0" err="1">
                <a:latin typeface="Open Sans"/>
                <a:ea typeface="Open Sans"/>
                <a:cs typeface="Open Sans"/>
              </a:rPr>
              <a:t>Metotrexate</a:t>
            </a:r>
            <a:r>
              <a:rPr lang="pt-BR" sz="800" dirty="0">
                <a:latin typeface="Open Sans"/>
                <a:ea typeface="Open Sans"/>
                <a:cs typeface="Open Sans"/>
              </a:rPr>
              <a:t> 15 mg por semana e Prednisona 60 mg uma vez ao dia, e paciente foi transferida a um serviço de Reumatologia.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" name="Google Shape;55;p13"/>
          <p:cNvSpPr txBox="1"/>
          <p:nvPr/>
        </p:nvSpPr>
        <p:spPr>
          <a:xfrm>
            <a:off x="3503791" y="2166833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45" name="Retângulo 44"/>
          <p:cNvSpPr/>
          <p:nvPr/>
        </p:nvSpPr>
        <p:spPr>
          <a:xfrm flipV="1">
            <a:off x="3661788" y="2558649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Google Shape;55;p13"/>
          <p:cNvSpPr txBox="1"/>
          <p:nvPr/>
        </p:nvSpPr>
        <p:spPr>
          <a:xfrm>
            <a:off x="3489999" y="7768557"/>
            <a:ext cx="3193383" cy="337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  <a:endParaRPr lang="pt-BR" sz="1400" b="1" dirty="0" smtClean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3475503" y="8127601"/>
            <a:ext cx="32100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lvl="0" algn="just">
              <a:defRPr sz="800">
                <a:latin typeface="Open Sans"/>
                <a:ea typeface="Open Sans"/>
                <a:cs typeface="Open Sans"/>
              </a:defRPr>
            </a:lvl1pPr>
          </a:lstStyle>
          <a:p>
            <a:r>
              <a:rPr lang="en-US" dirty="0" smtClean="0"/>
              <a:t>1- Clifford </a:t>
            </a:r>
            <a:r>
              <a:rPr lang="en-US" dirty="0"/>
              <a:t>A, Hoffman G. </a:t>
            </a:r>
            <a:r>
              <a:rPr lang="en-US" dirty="0"/>
              <a:t>Recent advances in the medical management of </a:t>
            </a:r>
            <a:r>
              <a:rPr lang="en-US" dirty="0" err="1"/>
              <a:t>Takayasu</a:t>
            </a:r>
            <a:r>
              <a:rPr lang="en-US" dirty="0"/>
              <a:t> arteritis: an update on use of biologic therapies.  </a:t>
            </a:r>
            <a:r>
              <a:rPr lang="pt-BR" dirty="0" err="1" smtClean="0"/>
              <a:t>Rheumatology</a:t>
            </a:r>
            <a:r>
              <a:rPr lang="pt-BR" dirty="0"/>
              <a:t>,</a:t>
            </a:r>
            <a:r>
              <a:rPr lang="pt-BR" dirty="0" smtClean="0"/>
              <a:t> v.26, p.7-15, 2014.</a:t>
            </a:r>
          </a:p>
          <a:p>
            <a:endParaRPr lang="pt-BR" dirty="0"/>
          </a:p>
          <a:p>
            <a:r>
              <a:rPr lang="pt-BR" dirty="0" smtClean="0">
                <a:sym typeface="Open Sans"/>
              </a:rPr>
              <a:t>2- </a:t>
            </a:r>
            <a:r>
              <a:rPr lang="en-US" dirty="0" err="1"/>
              <a:t>Cavalli</a:t>
            </a:r>
            <a:r>
              <a:rPr lang="en-US" dirty="0"/>
              <a:t> G, </a:t>
            </a:r>
            <a:r>
              <a:rPr lang="en-US" dirty="0" err="1"/>
              <a:t>Tomerelli</a:t>
            </a:r>
            <a:r>
              <a:rPr lang="en-US" dirty="0"/>
              <a:t> A, Di Napoli D, </a:t>
            </a:r>
            <a:r>
              <a:rPr lang="en-US" dirty="0" err="1"/>
              <a:t>Baldissera</a:t>
            </a:r>
            <a:r>
              <a:rPr lang="en-US" dirty="0"/>
              <a:t> E, </a:t>
            </a:r>
            <a:r>
              <a:rPr lang="en-US" dirty="0" err="1"/>
              <a:t>Dagna</a:t>
            </a:r>
            <a:r>
              <a:rPr lang="en-US" dirty="0"/>
              <a:t> L. Prevalence </a:t>
            </a:r>
            <a:r>
              <a:rPr lang="en-US" dirty="0" err="1"/>
              <a:t>takayasu</a:t>
            </a:r>
            <a:r>
              <a:rPr lang="en-US" dirty="0"/>
              <a:t> arteritis in women acute hearth.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Journal</a:t>
            </a:r>
            <a:r>
              <a:rPr lang="pt-BR" dirty="0"/>
              <a:t> </a:t>
            </a:r>
            <a:r>
              <a:rPr lang="pt-BR" dirty="0" err="1" smtClean="0"/>
              <a:t>Cardiology</a:t>
            </a:r>
            <a:r>
              <a:rPr lang="pt-BR" dirty="0"/>
              <a:t>,</a:t>
            </a:r>
            <a:r>
              <a:rPr lang="pt-BR" dirty="0" smtClean="0"/>
              <a:t> v.252, p.21-23, 2018</a:t>
            </a:r>
            <a:endParaRPr lang="pt-BR" dirty="0">
              <a:sym typeface="Open Sans"/>
            </a:endParaRPr>
          </a:p>
        </p:txBody>
      </p:sp>
      <p:sp>
        <p:nvSpPr>
          <p:cNvPr id="56" name="Retângulo 55"/>
          <p:cNvSpPr/>
          <p:nvPr/>
        </p:nvSpPr>
        <p:spPr>
          <a:xfrm flipV="1">
            <a:off x="3571086" y="8066045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48036" y="8867775"/>
            <a:ext cx="2685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lvl="0" algn="just">
              <a:defRPr sz="800">
                <a:latin typeface="Open Sans"/>
                <a:ea typeface="Open Sans"/>
                <a:cs typeface="Open Sans"/>
              </a:defRPr>
            </a:lvl1pPr>
          </a:lstStyle>
          <a:p>
            <a:r>
              <a:rPr lang="pt-BR" b="1" dirty="0"/>
              <a:t>Endereço eletrônico: </a:t>
            </a:r>
            <a:r>
              <a:rPr lang="pt-BR" dirty="0"/>
              <a:t>anapaulamasa@gmail.com</a:t>
            </a:r>
          </a:p>
        </p:txBody>
      </p:sp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4441</TotalTime>
  <Words>542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usuario</cp:lastModifiedBy>
  <cp:revision>19</cp:revision>
  <dcterms:created xsi:type="dcterms:W3CDTF">2019-11-28T18:07:22Z</dcterms:created>
  <dcterms:modified xsi:type="dcterms:W3CDTF">2021-10-05T01:18:19Z</dcterms:modified>
</cp:coreProperties>
</file>