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90" d="100"/>
          <a:sy n="90" d="100"/>
        </p:scale>
        <p:origin x="-1446" y="16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341623" y="2185353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</a:t>
            </a:r>
            <a:endParaRPr lang="pt-BR" sz="1400" b="1" dirty="0" smtClean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2" name="Google Shape;56;p13"/>
          <p:cNvSpPr txBox="1"/>
          <p:nvPr/>
        </p:nvSpPr>
        <p:spPr>
          <a:xfrm>
            <a:off x="1240414" y="1449326"/>
            <a:ext cx="4469783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Glícia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Chierici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 Baptista¹ (gliciachierici@hotmail.com), Matheus Ramos Dal Piaz¹, Yasmin Algazal¹, Otavio R Coelho Filho¹, Renata Muller Couto¹</a:t>
            </a:r>
          </a:p>
          <a:p>
            <a:pPr lvl="0" algn="ctr"/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¹Hospital de Clínicas da UNICAMP</a:t>
            </a:r>
          </a:p>
        </p:txBody>
      </p:sp>
      <p:sp>
        <p:nvSpPr>
          <p:cNvPr id="23" name="Google Shape;55;p13"/>
          <p:cNvSpPr txBox="1"/>
          <p:nvPr/>
        </p:nvSpPr>
        <p:spPr>
          <a:xfrm>
            <a:off x="759984" y="1009649"/>
            <a:ext cx="5539713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Insuficiência Cardíaca Aguda Induzida pela Síndrome Inflamatória </a:t>
            </a:r>
            <a:r>
              <a:rPr lang="pt-BR" sz="1400" b="1" dirty="0" err="1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Multissistêmica</a:t>
            </a: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 Pós Infecção pelo SARS-COV-2</a:t>
            </a:r>
            <a:endParaRPr lang="pt-BR" sz="1400" b="1" dirty="0" smtClean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52633" y="3657995"/>
            <a:ext cx="316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Relatar 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um caso de IC aguda pós infecção pelo SARS-CoV-2 visando alertar os médicos quanto às manifestações cardíacas da Covid-19 no contexto da pandemia. 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308817" y="3191202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652146"/>
            <a:ext cx="308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A COVID-19, além do quadro respiratório, associa-se a manifestações cardíacas, incluindo miocardite 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miopericardite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podendo levar a insuficiência cardíaca (IC), aumentando a morbimortalidade destes pacientes. 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137482" y="4100574"/>
            <a:ext cx="1882695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Descrição do caso</a:t>
            </a:r>
            <a:endParaRPr lang="pt-BR" sz="1400" b="1" dirty="0" smtClean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52557" y="4592967"/>
            <a:ext cx="31335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Paciente masculino de 21 anos, atleta, sem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comorbidades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apresentou quadro de síndrome gripal leve, com diagnóstico de COVID-19 por RT-PCR positivo em 2 amostras.  Um mês após quadro viral, foi admitido febril, com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linfonodomegalia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cervical e abscesso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retrofaríngeo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resolvidos após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antibioticoterapia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intravenosa. Durante internação, evoluiu com dispneia progressiva 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ortopneia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e na investigação de IC houve elevação de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troponina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(25,04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/L) e NT-pro-BNP maior que 12.979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/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Paciente submetido 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ecocardiograma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transtorácico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(ECOTT), que mostrou disfunção sistólica global leve do ventrículo esquerdo, derrame pericárdico leve, Fração de Ejeção (FE) Simpson = 40 % 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strain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longitudinal -11,5%. Ressonância (RM) cardíaca evidenciou FE 37%,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hipocinesia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difusa e edema (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hipersinal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em T2 difuso), confirmando inflamação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perimiocárdica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 o diagnóstico de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miopericardite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inflamatória. Realizada biópsia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endomiocárdica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no laboratório IKDT, na Alemanha, com pesquisa de painel viral (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Enterovírus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parvovírus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B19,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Coxsackievírus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Adenovírus, Epstein-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Barr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-Vírus,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Herpesvírus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humano tipo 6 e SARS-COV-2), que foi negativa. Apesar de não ter identificado o vírus pela técnica de RT-PCR, 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imunohistoquímica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mostrou inflamação intensa, com infiltração e marcadores de linfócitos (CD3, LFA-1 e CD45R0) e macrófagos (Mac-1).  Foi instituído tratamento com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corticoterapia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em dose imunossupressora (1 mg/kg de prednisona), associado a manejo farmacológico de IC, com melhora completa do quadro relatado. O ECOTT após 1 mês da alta hospitalar demonstrou recuperação completa da FE e o paciente seguiu assintomático (FE 50% 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strain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longitudinal -20%).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26253" y="4840647"/>
            <a:ext cx="3178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Manifestações cardíacas são comuns na COVID-19. Casos de miocardite foram relatados, mas poucos com biópsia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endomiocárdica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que excluíram outras causas virais, incluindo SARS-COV-2 no miocárdio. O caso descrito destaca-se por apresentação de IC grave com redução de FE em paciente jovem devido a síndrome inflamatória sistêmica após infecção por COVID-19, confirmada por biópsia, e com resolução completa após uso de corticoide.</a:t>
            </a:r>
          </a:p>
        </p:txBody>
      </p:sp>
      <p:sp>
        <p:nvSpPr>
          <p:cNvPr id="39" name="Google Shape;55;p13"/>
          <p:cNvSpPr txBox="1"/>
          <p:nvPr/>
        </p:nvSpPr>
        <p:spPr>
          <a:xfrm>
            <a:off x="3370728" y="4421170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567901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08817" y="3509139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668920" y="4769560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252633" y="4511682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561561" y="3921689"/>
            <a:ext cx="2907462" cy="589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800" b="1" dirty="0"/>
              <a:t>Figura </a:t>
            </a:r>
            <a:r>
              <a:rPr lang="pt-BR" sz="800" b="1" dirty="0" smtClean="0"/>
              <a:t>1. </a:t>
            </a:r>
            <a:r>
              <a:rPr lang="pt-BR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Fig.1: ECOTT revelando disfunção sistólica do VE. A-B: Eixo longo evidenciando disfunção do VE com </a:t>
            </a:r>
            <a:r>
              <a:rPr lang="pt-BR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hipocinesia</a:t>
            </a:r>
            <a:r>
              <a:rPr lang="pt-BR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difusa e FEVE 35%.C- </a:t>
            </a:r>
            <a:r>
              <a:rPr lang="pt-BR" sz="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Strain</a:t>
            </a:r>
            <a:r>
              <a:rPr lang="pt-BR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longitudinal global reduzida com valor </a:t>
            </a:r>
            <a:r>
              <a:rPr lang="pt-BR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pt-BR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11%</a:t>
            </a:r>
            <a:endParaRPr lang="pt-BR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Shape 97"/>
          <p:cNvSpPr txBox="1"/>
          <p:nvPr/>
        </p:nvSpPr>
        <p:spPr>
          <a:xfrm>
            <a:off x="3434459" y="6199601"/>
            <a:ext cx="3169871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pt-BR" sz="800" dirty="0"/>
              <a:t>1) GOLDRAICH, </a:t>
            </a:r>
            <a:r>
              <a:rPr lang="pt-BR" sz="800" dirty="0" err="1"/>
              <a:t>Livia</a:t>
            </a:r>
            <a:r>
              <a:rPr lang="pt-BR" sz="800" dirty="0"/>
              <a:t> Adams; SILVESTRE, </a:t>
            </a:r>
            <a:r>
              <a:rPr lang="pt-BR" sz="800" dirty="0" err="1"/>
              <a:t>Odilson</a:t>
            </a:r>
            <a:r>
              <a:rPr lang="pt-BR" sz="800" dirty="0"/>
              <a:t> Marcos; GOMES, </a:t>
            </a:r>
            <a:r>
              <a:rPr lang="pt-BR" sz="800" dirty="0" err="1"/>
              <a:t>Edval</a:t>
            </a:r>
            <a:r>
              <a:rPr lang="pt-BR" sz="800" dirty="0"/>
              <a:t>; BISELLI, Bruno; MONTERA, Marcelo </a:t>
            </a:r>
            <a:r>
              <a:rPr lang="pt-BR" sz="800" dirty="0" err="1"/>
              <a:t>Westerlund</a:t>
            </a:r>
            <a:r>
              <a:rPr lang="pt-BR" sz="800" dirty="0"/>
              <a:t>. Tópicos Emergentes em Insuficiência Cardíaca: COVID-19 e Insuficiência Cardíaca. </a:t>
            </a:r>
            <a:r>
              <a:rPr lang="pt-BR" sz="800" b="1" dirty="0"/>
              <a:t>Arq. Bras. </a:t>
            </a:r>
            <a:r>
              <a:rPr lang="pt-BR" sz="800" b="1" dirty="0" err="1"/>
              <a:t>Cardiol</a:t>
            </a:r>
            <a:r>
              <a:rPr lang="pt-BR" sz="800" dirty="0"/>
              <a:t>., v. 115, n. 5, p. </a:t>
            </a:r>
            <a:r>
              <a:rPr lang="pt-BR" sz="700" dirty="0"/>
              <a:t>942-944</a:t>
            </a:r>
            <a:r>
              <a:rPr lang="pt-BR" sz="800" dirty="0"/>
              <a:t>, nov. 2020. Disponível em: https://www.scielo.br/j/abc/a/w7vWVpL5kx4KphG3x98QBPj/?lang=pt. Acesso em: 20. Jul.2021</a:t>
            </a:r>
          </a:p>
          <a:p>
            <a:pPr lvl="0" algn="just"/>
            <a:r>
              <a:rPr lang="pt-BR" sz="800" dirty="0"/>
              <a:t>2) FIGUEIREDO, José Albuquerque de et al. Doença de Coronavírus-19 e o Miocárdio. </a:t>
            </a:r>
            <a:r>
              <a:rPr lang="pt-BR" sz="800" b="1" dirty="0"/>
              <a:t>Arq. Bras. </a:t>
            </a:r>
            <a:r>
              <a:rPr lang="pt-BR" sz="800" b="1" dirty="0" err="1"/>
              <a:t>Cardiol</a:t>
            </a:r>
            <a:r>
              <a:rPr lang="pt-BR" sz="800" dirty="0"/>
              <a:t>., v. 114, n. 6, p. 1051-1057. 2020. Disponível em: https://doi.org/10.36660/abc.20200373. Acesso em: 20. Jul.2021</a:t>
            </a:r>
          </a:p>
          <a:p>
            <a:pPr lvl="0" algn="just"/>
            <a:r>
              <a:rPr lang="pt-BR" sz="800" dirty="0"/>
              <a:t>3) MANOLIS, </a:t>
            </a:r>
            <a:r>
              <a:rPr lang="pt-BR" sz="800" dirty="0" err="1"/>
              <a:t>Antonis</a:t>
            </a:r>
            <a:r>
              <a:rPr lang="pt-BR" sz="800" dirty="0"/>
              <a:t> S; MANOLIS, </a:t>
            </a:r>
            <a:r>
              <a:rPr lang="pt-BR" sz="800" dirty="0" err="1"/>
              <a:t>Antonia</a:t>
            </a:r>
            <a:r>
              <a:rPr lang="pt-BR" sz="800" dirty="0"/>
              <a:t> A; MANOLIS, </a:t>
            </a:r>
            <a:r>
              <a:rPr lang="pt-BR" sz="800" dirty="0" err="1"/>
              <a:t>Theodora</a:t>
            </a:r>
            <a:r>
              <a:rPr lang="pt-BR" sz="800" dirty="0"/>
              <a:t> A; MELITA, Helen. COVID-19 </a:t>
            </a:r>
            <a:r>
              <a:rPr lang="pt-BR" sz="800" dirty="0" err="1"/>
              <a:t>and</a:t>
            </a:r>
            <a:r>
              <a:rPr lang="pt-BR" sz="800" dirty="0"/>
              <a:t> </a:t>
            </a:r>
            <a:r>
              <a:rPr lang="pt-BR" sz="800" dirty="0" err="1"/>
              <a:t>Acute</a:t>
            </a:r>
            <a:r>
              <a:rPr lang="pt-BR" sz="800" dirty="0"/>
              <a:t> </a:t>
            </a:r>
            <a:r>
              <a:rPr lang="pt-BR" sz="800" dirty="0" err="1"/>
              <a:t>Myocardial</a:t>
            </a:r>
            <a:r>
              <a:rPr lang="pt-BR" sz="800" dirty="0"/>
              <a:t> </a:t>
            </a:r>
            <a:r>
              <a:rPr lang="pt-BR" sz="800" dirty="0" err="1"/>
              <a:t>Injury</a:t>
            </a:r>
            <a:r>
              <a:rPr lang="pt-BR" sz="800" dirty="0"/>
              <a:t> </a:t>
            </a:r>
            <a:r>
              <a:rPr lang="pt-BR" sz="800" dirty="0" err="1"/>
              <a:t>and</a:t>
            </a:r>
            <a:r>
              <a:rPr lang="pt-BR" sz="800" dirty="0"/>
              <a:t> </a:t>
            </a:r>
            <a:r>
              <a:rPr lang="pt-BR" sz="800" dirty="0" err="1"/>
              <a:t>Infarction</a:t>
            </a:r>
            <a:r>
              <a:rPr lang="pt-BR" sz="800" dirty="0"/>
              <a:t>: </a:t>
            </a:r>
            <a:r>
              <a:rPr lang="pt-BR" sz="800" dirty="0" err="1"/>
              <a:t>Related</a:t>
            </a:r>
            <a:r>
              <a:rPr lang="pt-BR" sz="800" dirty="0"/>
              <a:t> </a:t>
            </a:r>
            <a:r>
              <a:rPr lang="pt-BR" sz="800" dirty="0" err="1"/>
              <a:t>Mechanisms</a:t>
            </a:r>
            <a:r>
              <a:rPr lang="pt-BR" sz="800" dirty="0"/>
              <a:t> </a:t>
            </a:r>
            <a:r>
              <a:rPr lang="pt-BR" sz="800" dirty="0" err="1"/>
              <a:t>and</a:t>
            </a:r>
            <a:r>
              <a:rPr lang="pt-BR" sz="800" dirty="0"/>
              <a:t> </a:t>
            </a:r>
            <a:r>
              <a:rPr lang="pt-BR" sz="800" dirty="0" err="1"/>
              <a:t>Emerging</a:t>
            </a:r>
            <a:r>
              <a:rPr lang="pt-BR" sz="800" dirty="0"/>
              <a:t> </a:t>
            </a:r>
            <a:r>
              <a:rPr lang="pt-BR" sz="800" dirty="0" err="1"/>
              <a:t>Challenges</a:t>
            </a:r>
            <a:r>
              <a:rPr lang="pt-BR" sz="800" dirty="0"/>
              <a:t>. </a:t>
            </a:r>
            <a:r>
              <a:rPr lang="pt-BR" sz="800" b="1" dirty="0"/>
              <a:t>J </a:t>
            </a:r>
            <a:r>
              <a:rPr lang="pt-BR" sz="800" b="1" dirty="0" err="1"/>
              <a:t>Cardiovasc</a:t>
            </a:r>
            <a:r>
              <a:rPr lang="pt-BR" sz="800" b="1" dirty="0"/>
              <a:t> </a:t>
            </a:r>
            <a:r>
              <a:rPr lang="pt-BR" sz="800" b="1" dirty="0" err="1"/>
              <a:t>Pharmacol</a:t>
            </a:r>
            <a:r>
              <a:rPr lang="pt-BR" sz="800" b="1" dirty="0"/>
              <a:t> </a:t>
            </a:r>
            <a:r>
              <a:rPr lang="pt-BR" sz="800" b="1" dirty="0" err="1"/>
              <a:t>Ther</a:t>
            </a:r>
            <a:r>
              <a:rPr lang="pt-BR" sz="800" dirty="0"/>
              <a:t>., Grécia, v. 26, n. 5, p. 399-414. Maio. 2021. Disponível em: https://pubmed.ncbi.nlm.nih.gov/33949887/. Acesso em 25. Ago. 2021</a:t>
            </a:r>
          </a:p>
          <a:p>
            <a:pPr lvl="0" algn="just"/>
            <a:r>
              <a:rPr lang="pt-BR" sz="800" dirty="0"/>
              <a:t>4) HENDREN, Nicholas S; DRAZNER, Mark H; BOZKURT, </a:t>
            </a:r>
            <a:r>
              <a:rPr lang="pt-BR" sz="800" dirty="0" err="1"/>
              <a:t>Biykem</a:t>
            </a:r>
            <a:r>
              <a:rPr lang="pt-BR" sz="800" dirty="0"/>
              <a:t>; COOPER, Leslie T Jr. </a:t>
            </a:r>
            <a:r>
              <a:rPr lang="pt-BR" sz="800" dirty="0" err="1"/>
              <a:t>Description</a:t>
            </a:r>
            <a:r>
              <a:rPr lang="pt-BR" sz="800" dirty="0"/>
              <a:t> </a:t>
            </a:r>
            <a:r>
              <a:rPr lang="pt-BR" sz="800" dirty="0" err="1"/>
              <a:t>and</a:t>
            </a:r>
            <a:r>
              <a:rPr lang="pt-BR" sz="800" dirty="0"/>
              <a:t> </a:t>
            </a:r>
            <a:r>
              <a:rPr lang="pt-BR" sz="800" dirty="0" err="1"/>
              <a:t>Proposed</a:t>
            </a:r>
            <a:r>
              <a:rPr lang="pt-BR" sz="800" dirty="0"/>
              <a:t> Management </a:t>
            </a:r>
            <a:r>
              <a:rPr lang="pt-BR" sz="800" dirty="0" err="1"/>
              <a:t>of</a:t>
            </a:r>
            <a:r>
              <a:rPr lang="pt-BR" sz="800" dirty="0"/>
              <a:t> </a:t>
            </a:r>
            <a:r>
              <a:rPr lang="pt-BR" sz="800" dirty="0" err="1"/>
              <a:t>the</a:t>
            </a:r>
            <a:r>
              <a:rPr lang="pt-BR" sz="800" dirty="0"/>
              <a:t> </a:t>
            </a:r>
            <a:r>
              <a:rPr lang="pt-BR" sz="800" dirty="0" err="1"/>
              <a:t>Acute</a:t>
            </a:r>
            <a:r>
              <a:rPr lang="pt-BR" sz="800" dirty="0"/>
              <a:t> COVID-19 Cardiovascular </a:t>
            </a:r>
            <a:r>
              <a:rPr lang="pt-BR" sz="800" dirty="0" err="1"/>
              <a:t>Syndrome</a:t>
            </a:r>
            <a:r>
              <a:rPr lang="pt-BR" sz="800" dirty="0"/>
              <a:t>. </a:t>
            </a:r>
            <a:r>
              <a:rPr lang="pt-BR" sz="800" b="1" dirty="0" err="1"/>
              <a:t>Circulation</a:t>
            </a:r>
            <a:r>
              <a:rPr lang="pt-BR" sz="800" dirty="0"/>
              <a:t>. V.141, n. 23, p. 1903-1914. Abr. 2020. Disponível em: https://www.ahajournals.org/doi/10.1161/CIRCULATIONAHA.120.047349. Acesso em: 20. </a:t>
            </a:r>
            <a:r>
              <a:rPr lang="pt-BR" sz="800" dirty="0" smtClean="0"/>
              <a:t>Jul.2021</a:t>
            </a:r>
            <a:endParaRPr lang="pt-BR" sz="800" dirty="0"/>
          </a:p>
        </p:txBody>
      </p:sp>
      <p:sp>
        <p:nvSpPr>
          <p:cNvPr id="50" name="Google Shape;55;p13"/>
          <p:cNvSpPr txBox="1"/>
          <p:nvPr/>
        </p:nvSpPr>
        <p:spPr>
          <a:xfrm>
            <a:off x="3475305" y="5848082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546644" y="6176741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1221" y="8048767"/>
            <a:ext cx="4289156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-14452"/>
            <a:ext cx="4949284" cy="1001023"/>
          </a:xfrm>
          <a:prstGeom prst="rect">
            <a:avLst/>
          </a:prstGeom>
        </p:spPr>
      </p:pic>
      <p:pic>
        <p:nvPicPr>
          <p:cNvPr id="27" name="Imagem 2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641" y="2185353"/>
            <a:ext cx="2148636" cy="170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745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Admin</cp:lastModifiedBy>
  <cp:revision>14</cp:revision>
  <dcterms:created xsi:type="dcterms:W3CDTF">2019-11-28T18:07:22Z</dcterms:created>
  <dcterms:modified xsi:type="dcterms:W3CDTF">2021-10-07T03:00:19Z</dcterms:modified>
</cp:coreProperties>
</file>