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60" autoAdjust="0"/>
    <p:restoredTop sz="94660"/>
  </p:normalViewPr>
  <p:slideViewPr>
    <p:cSldViewPr snapToGrid="0">
      <p:cViewPr>
        <p:scale>
          <a:sx n="100" d="100"/>
          <a:sy n="100" d="100"/>
        </p:scale>
        <p:origin x="14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8EEA-50A2-4AF5-B026-BBE85321CA9F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800C-9F52-4E30-8E77-63F4CD0B9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29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8EEA-50A2-4AF5-B026-BBE85321CA9F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800C-9F52-4E30-8E77-63F4CD0B9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05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8EEA-50A2-4AF5-B026-BBE85321CA9F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800C-9F52-4E30-8E77-63F4CD0B9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58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8EEA-50A2-4AF5-B026-BBE85321CA9F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800C-9F52-4E30-8E77-63F4CD0B9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00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8EEA-50A2-4AF5-B026-BBE85321CA9F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800C-9F52-4E30-8E77-63F4CD0B9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30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8EEA-50A2-4AF5-B026-BBE85321CA9F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800C-9F52-4E30-8E77-63F4CD0B9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11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8EEA-50A2-4AF5-B026-BBE85321CA9F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800C-9F52-4E30-8E77-63F4CD0B9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36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8EEA-50A2-4AF5-B026-BBE85321CA9F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800C-9F52-4E30-8E77-63F4CD0B9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67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8EEA-50A2-4AF5-B026-BBE85321CA9F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800C-9F52-4E30-8E77-63F4CD0B9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67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8EEA-50A2-4AF5-B026-BBE85321CA9F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800C-9F52-4E30-8E77-63F4CD0B9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45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8EEA-50A2-4AF5-B026-BBE85321CA9F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800C-9F52-4E30-8E77-63F4CD0B9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73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8EEA-50A2-4AF5-B026-BBE85321CA9F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F800C-9F52-4E30-8E77-63F4CD0B9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3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55;p13"/>
          <p:cNvSpPr txBox="1"/>
          <p:nvPr/>
        </p:nvSpPr>
        <p:spPr>
          <a:xfrm>
            <a:off x="126775" y="2732432"/>
            <a:ext cx="2507584" cy="46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74774"/>
                </a:solidFill>
                <a:latin typeface="Lato"/>
                <a:ea typeface="Lato"/>
                <a:cs typeface="Lato"/>
                <a:sym typeface="Lato"/>
              </a:rPr>
              <a:t>Introdução/Fundamentos</a:t>
            </a:r>
          </a:p>
        </p:txBody>
      </p:sp>
      <p:sp>
        <p:nvSpPr>
          <p:cNvPr id="22" name="Google Shape;56;p13"/>
          <p:cNvSpPr txBox="1"/>
          <p:nvPr/>
        </p:nvSpPr>
        <p:spPr>
          <a:xfrm>
            <a:off x="562573" y="1643472"/>
            <a:ext cx="5656341" cy="612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dirty="0">
                <a:latin typeface="Open Sans"/>
                <a:ea typeface="Open Sans"/>
                <a:cs typeface="Open Sans"/>
                <a:sym typeface="Open Sans"/>
              </a:rPr>
              <a:t>Helena Martins Balbé¹; Paula Thaís Birk¹; </a:t>
            </a:r>
            <a:r>
              <a:rPr lang="pt-BR" sz="700" dirty="0" err="1">
                <a:latin typeface="Open Sans"/>
                <a:ea typeface="Open Sans"/>
                <a:cs typeface="Open Sans"/>
                <a:sym typeface="Open Sans"/>
              </a:rPr>
              <a:t>Jardelli</a:t>
            </a:r>
            <a:r>
              <a:rPr lang="pt-BR" sz="700" dirty="0">
                <a:latin typeface="Open Sans"/>
                <a:ea typeface="Open Sans"/>
                <a:cs typeface="Open Sans"/>
                <a:sym typeface="Open Sans"/>
              </a:rPr>
              <a:t> Uhtra¹; Yasmine Teixeira Medeiros¹; </a:t>
            </a:r>
            <a:r>
              <a:rPr lang="pt-BR" sz="700" dirty="0" err="1">
                <a:latin typeface="Open Sans"/>
                <a:ea typeface="Open Sans"/>
                <a:cs typeface="Open Sans"/>
                <a:sym typeface="Open Sans"/>
              </a:rPr>
              <a:t>Andrieli</a:t>
            </a:r>
            <a:r>
              <a:rPr lang="pt-BR" sz="700" dirty="0">
                <a:latin typeface="Open Sans"/>
                <a:ea typeface="Open Sans"/>
                <a:cs typeface="Open Sans"/>
                <a:sym typeface="Open Sans"/>
              </a:rPr>
              <a:t> Cristina Oliveira Buzzeto²</a:t>
            </a:r>
            <a:br>
              <a:rPr lang="pt-BR" sz="7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700" dirty="0">
                <a:latin typeface="Open Sans"/>
                <a:ea typeface="Open Sans"/>
                <a:cs typeface="Open Sans"/>
                <a:sym typeface="Open Sans"/>
              </a:rPr>
              <a:t>1. Médica Residente de Clínica Médica do Hospital de Caridade de Ijuí;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dirty="0">
                <a:latin typeface="Open Sans"/>
                <a:ea typeface="Open Sans"/>
                <a:cs typeface="Open Sans"/>
                <a:sym typeface="Open Sans"/>
              </a:rPr>
              <a:t>2. Médica Preceptora da Residência de Clinica Médica e Coordenadora da UTI COVID do Hospital de Caridade de Ijuí</a:t>
            </a:r>
            <a:endParaRPr sz="7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55;p13"/>
          <p:cNvSpPr txBox="1"/>
          <p:nvPr/>
        </p:nvSpPr>
        <p:spPr>
          <a:xfrm>
            <a:off x="993405" y="986220"/>
            <a:ext cx="4949284" cy="74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74774"/>
                </a:solidFill>
                <a:latin typeface="Lato"/>
                <a:ea typeface="Lato"/>
                <a:cs typeface="Lato"/>
                <a:sym typeface="Lato"/>
              </a:rPr>
              <a:t>Perfil Epidemiológico de pacientes internados em UTI COVID de Hospital de referência no interior do Estado do Rio Grande do Sul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78049" y="5844735"/>
            <a:ext cx="316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900" dirty="0">
                <a:latin typeface="Open Sans"/>
                <a:ea typeface="Open Sans"/>
                <a:cs typeface="Open Sans"/>
                <a:sym typeface="Open Sans"/>
              </a:rPr>
              <a:t>Descrever o perfil clínico-epidemiológico dos casos internado na Unidade de Terapia Intensiva (UTI), especializada em COVID-19, do Hospital de Caridade de Ijuí e identificar fatores associados ao mau prognóstico.</a:t>
            </a:r>
          </a:p>
        </p:txBody>
      </p:sp>
      <p:sp>
        <p:nvSpPr>
          <p:cNvPr id="32" name="Google Shape;55;p13"/>
          <p:cNvSpPr txBox="1"/>
          <p:nvPr/>
        </p:nvSpPr>
        <p:spPr>
          <a:xfrm>
            <a:off x="276798" y="5422592"/>
            <a:ext cx="1015742" cy="46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74774"/>
                </a:solidFill>
                <a:latin typeface="Lato"/>
                <a:ea typeface="Lato"/>
                <a:cs typeface="Lato"/>
                <a:sym typeface="Lato"/>
              </a:rPr>
              <a:t>Objetivos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320038" y="3204893"/>
            <a:ext cx="3084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900" dirty="0">
                <a:latin typeface="Open Sans"/>
                <a:ea typeface="Open Sans"/>
                <a:cs typeface="Open Sans"/>
                <a:sym typeface="Open Sans"/>
              </a:rPr>
              <a:t>A COVID -19 é uma doença infecciosa causada pelo novo coronavírus (SARS-CoV-2). A maioria das pessoas recupera-se da doença sem precisar de tratamento hospitalar.</a:t>
            </a:r>
          </a:p>
          <a:p>
            <a:pPr lvl="0" algn="just"/>
            <a:r>
              <a:rPr lang="pt-BR" sz="900" dirty="0">
                <a:latin typeface="Open Sans"/>
                <a:ea typeface="Open Sans"/>
                <a:cs typeface="Open Sans"/>
                <a:sym typeface="Open Sans"/>
              </a:rPr>
              <a:t>Uma em cada seis pessoas infectadas por COVID-19 ficam gravemente doentes, necessitando de cuidados em Unidade de Terapia Intensiva (UTI), que podem incluir intubação orotraqueal e ventilação mecânica.</a:t>
            </a:r>
          </a:p>
          <a:p>
            <a:pPr lvl="0" algn="just"/>
            <a:r>
              <a:rPr lang="pt-BR" sz="900" dirty="0">
                <a:latin typeface="Open Sans"/>
                <a:ea typeface="Open Sans"/>
                <a:cs typeface="Open Sans"/>
                <a:sym typeface="Open Sans"/>
              </a:rPr>
              <a:t>As pessoas idosas e as que têm outros problemas de saúde como pressão alta, problemas cardíacos, diabetes ou câncer, têm maior ricos de complicações em relação ao Covid- 19.</a:t>
            </a:r>
          </a:p>
        </p:txBody>
      </p:sp>
      <p:sp>
        <p:nvSpPr>
          <p:cNvPr id="34" name="Google Shape;55;p13"/>
          <p:cNvSpPr txBox="1"/>
          <p:nvPr/>
        </p:nvSpPr>
        <p:spPr>
          <a:xfrm>
            <a:off x="211875" y="6695288"/>
            <a:ext cx="1015742" cy="46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74774"/>
                </a:solidFill>
                <a:latin typeface="Lato"/>
                <a:ea typeface="Lato"/>
                <a:cs typeface="Lato"/>
                <a:sym typeface="Lato"/>
              </a:rPr>
              <a:t>Métodos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3502863" y="2471154"/>
            <a:ext cx="31107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900" dirty="0">
                <a:latin typeface="Open Sans"/>
                <a:ea typeface="Open Sans"/>
                <a:cs typeface="Open Sans"/>
                <a:sym typeface="Open Sans"/>
              </a:rPr>
              <a:t>No período observado, aproximadamente 600 pessoas foram internadas no Hospital de Caridade de Ijuí para tratamento de COVID-19. Desses, 214 pacientes necessitaram internação em UTI, sendo a maioria do sexo masculino (110).</a:t>
            </a:r>
          </a:p>
          <a:p>
            <a:pPr lvl="0" algn="just"/>
            <a:r>
              <a:rPr lang="pt-BR" sz="900" dirty="0">
                <a:latin typeface="Open Sans"/>
                <a:ea typeface="Open Sans"/>
                <a:cs typeface="Open Sans"/>
                <a:sym typeface="Open Sans"/>
              </a:rPr>
              <a:t>A idade em que ocorreu o maior número de internações foi entre 51 e 60 anos (51 pacientes nesta faixa etária) e a comorbidade de maior prevalência entre os pacientes atendidos foi hipertensão arterial sistêmica, presente em 132 pacientes internados.</a:t>
            </a:r>
          </a:p>
          <a:p>
            <a:pPr lvl="0" algn="just"/>
            <a:r>
              <a:rPr lang="pt-BR" sz="900" dirty="0">
                <a:latin typeface="Open Sans"/>
                <a:ea typeface="Open Sans"/>
                <a:cs typeface="Open Sans"/>
                <a:sym typeface="Open Sans"/>
              </a:rPr>
              <a:t>Outras comorbidades como diabetes </a:t>
            </a:r>
            <a:r>
              <a:rPr lang="pt-BR" sz="900" dirty="0" err="1">
                <a:latin typeface="Open Sans"/>
                <a:ea typeface="Open Sans"/>
                <a:cs typeface="Open Sans"/>
                <a:sym typeface="Open Sans"/>
              </a:rPr>
              <a:t>melitus</a:t>
            </a:r>
            <a:r>
              <a:rPr lang="pt-BR" sz="900" dirty="0">
                <a:latin typeface="Open Sans"/>
                <a:ea typeface="Open Sans"/>
                <a:cs typeface="Open Sans"/>
                <a:sym typeface="Open Sans"/>
              </a:rPr>
              <a:t> tipo II, cardiopatia, sobrepeso/obesidade, doença pulmonar obstrutiva crônica e insuficiência renal crônica também estiveram relacionadas à necessidade de internação em UTI. </a:t>
            </a:r>
          </a:p>
          <a:p>
            <a:pPr lvl="0" algn="just"/>
            <a:r>
              <a:rPr lang="pt-BR" sz="900" dirty="0">
                <a:latin typeface="Open Sans"/>
                <a:ea typeface="Open Sans"/>
                <a:cs typeface="Open Sans"/>
                <a:sym typeface="Open Sans"/>
              </a:rPr>
              <a:t>Dos pacientes internados, 148 necessitaram de ventilação mecânica invasiva, 125 foram submetidos a posição de prona e 95 evoluíram para óbito. </a:t>
            </a:r>
          </a:p>
        </p:txBody>
      </p:sp>
      <p:sp>
        <p:nvSpPr>
          <p:cNvPr id="36" name="Google Shape;55;p13"/>
          <p:cNvSpPr txBox="1"/>
          <p:nvPr/>
        </p:nvSpPr>
        <p:spPr>
          <a:xfrm>
            <a:off x="3503791" y="2073469"/>
            <a:ext cx="1346372" cy="34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74774"/>
                </a:solidFill>
                <a:latin typeface="Lato"/>
                <a:ea typeface="Lato"/>
                <a:cs typeface="Lato"/>
                <a:sym typeface="Lato"/>
              </a:rPr>
              <a:t>Resultados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261191" y="7149852"/>
            <a:ext cx="3118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900" dirty="0">
                <a:latin typeface="Open Sans"/>
                <a:ea typeface="Open Sans"/>
                <a:cs typeface="Open Sans"/>
                <a:sym typeface="Open Sans"/>
              </a:rPr>
              <a:t>Estudo seccional, retrospectivo, utilizando dados do Hospital de Caridade de Ijuí, do dia 01 de março de 2020 até 31 de março de 2021.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3512982" y="5507344"/>
            <a:ext cx="304895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900" dirty="0">
                <a:latin typeface="Open Sans"/>
                <a:ea typeface="Open Sans"/>
                <a:cs typeface="Open Sans"/>
                <a:sym typeface="Open Sans"/>
              </a:rPr>
              <a:t>A demanda por hospitalização em UTI  entre os pacientes de COVID-19 é influenciada por diferentes fatores, tais como idade e condições preexistentes, com efeitos distintos nas sociedades em que a pandemia avança. Observa-se nesse estudo que se encontram como fatores de risco para mau prognóstico do COVID-19 a idade, obesidade e comorbidades como cardíacas e renal. Evidencia-se um melhor prognóstico da doença quando ocorre a procura precoce ao hospital, além do acompanhamento em UTI sempre que necessário.</a:t>
            </a:r>
          </a:p>
        </p:txBody>
      </p:sp>
      <p:sp>
        <p:nvSpPr>
          <p:cNvPr id="39" name="Google Shape;55;p13"/>
          <p:cNvSpPr txBox="1"/>
          <p:nvPr/>
        </p:nvSpPr>
        <p:spPr>
          <a:xfrm>
            <a:off x="3277547" y="5081347"/>
            <a:ext cx="3184864" cy="84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74774"/>
                </a:solidFill>
                <a:latin typeface="Lato"/>
                <a:ea typeface="Lato"/>
                <a:cs typeface="Lato"/>
                <a:sym typeface="Lato"/>
              </a:rPr>
              <a:t>Conclusões/Considerações Finais</a:t>
            </a:r>
          </a:p>
        </p:txBody>
      </p:sp>
      <p:sp>
        <p:nvSpPr>
          <p:cNvPr id="43" name="Retângulo 42"/>
          <p:cNvSpPr/>
          <p:nvPr/>
        </p:nvSpPr>
        <p:spPr>
          <a:xfrm flipV="1">
            <a:off x="357288" y="3123477"/>
            <a:ext cx="2316165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354702" y="5787681"/>
            <a:ext cx="2853233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 flipV="1">
            <a:off x="3631837" y="5426699"/>
            <a:ext cx="2692744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/>
          <p:cNvSpPr/>
          <p:nvPr/>
        </p:nvSpPr>
        <p:spPr>
          <a:xfrm flipV="1">
            <a:off x="3631837" y="2400566"/>
            <a:ext cx="2492290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48"/>
          <p:cNvSpPr/>
          <p:nvPr/>
        </p:nvSpPr>
        <p:spPr>
          <a:xfrm>
            <a:off x="345479" y="7038210"/>
            <a:ext cx="2853233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Shape 97"/>
          <p:cNvSpPr txBox="1"/>
          <p:nvPr/>
        </p:nvSpPr>
        <p:spPr>
          <a:xfrm>
            <a:off x="3512982" y="7450830"/>
            <a:ext cx="324109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Zhu N, Zhang D, Wang W, et al. A novel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coronavirus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patients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pneumonia in China, 2019. N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Engl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J Med, 2020. DOI: 10.1056/ NEJMoa2001017</a:t>
            </a:r>
          </a:p>
          <a:p>
            <a:pPr algn="just"/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National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Recommendations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Diagnosis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Treatment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pneumonia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caused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2019-nCoV (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4th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edition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).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National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Health Commission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National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Administrative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Office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Chinese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Tradition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Medicine. Acesso 29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Aug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2021</a:t>
            </a:r>
          </a:p>
          <a:p>
            <a:pPr algn="just"/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Guan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W, Ni Z, Hu Y, Liang W, Ou C, He J, et al.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Clinical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Characteristics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Coronavirus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Disease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2019 in China. New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England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Medicine.    </a:t>
            </a:r>
          </a:p>
          <a:p>
            <a:pPr algn="just"/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World Health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Organization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Report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WHO-China joint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mission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on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Coronavirus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Disease</a:t>
            </a:r>
            <a:r>
              <a:rPr lang="pt-B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2019 (COVID-19). 2020. </a:t>
            </a:r>
          </a:p>
        </p:txBody>
      </p:sp>
      <p:sp>
        <p:nvSpPr>
          <p:cNvPr id="50" name="Google Shape;55;p13"/>
          <p:cNvSpPr txBox="1"/>
          <p:nvPr/>
        </p:nvSpPr>
        <p:spPr>
          <a:xfrm>
            <a:off x="3502863" y="7017286"/>
            <a:ext cx="2416862" cy="42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74774"/>
                </a:solidFill>
                <a:latin typeface="Lato"/>
                <a:ea typeface="Lato"/>
                <a:cs typeface="Lato"/>
                <a:sym typeface="Lato"/>
              </a:rPr>
              <a:t>Referências Bibliográficas</a:t>
            </a:r>
          </a:p>
        </p:txBody>
      </p:sp>
      <p:sp>
        <p:nvSpPr>
          <p:cNvPr id="51" name="Retângulo 50"/>
          <p:cNvSpPr/>
          <p:nvPr/>
        </p:nvSpPr>
        <p:spPr>
          <a:xfrm flipV="1">
            <a:off x="3611491" y="7358048"/>
            <a:ext cx="2692744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16" y="8553"/>
            <a:ext cx="4949284" cy="100102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9677FB0-FCA2-4B68-A7EC-275278A8F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95" y="7736236"/>
            <a:ext cx="1440000" cy="1080000"/>
          </a:xfrm>
          <a:prstGeom prst="rect">
            <a:avLst/>
          </a:prstGeom>
        </p:spPr>
      </p:pic>
      <p:sp>
        <p:nvSpPr>
          <p:cNvPr id="40" name="Shape 97">
            <a:extLst>
              <a:ext uri="{FF2B5EF4-FFF2-40B4-BE49-F238E27FC236}">
                <a16:creationId xmlns:a16="http://schemas.microsoft.com/office/drawing/2014/main" id="{4CEB79D0-AEF0-4F09-B6D6-05F340A86BE8}"/>
              </a:ext>
            </a:extLst>
          </p:cNvPr>
          <p:cNvSpPr txBox="1"/>
          <p:nvPr/>
        </p:nvSpPr>
        <p:spPr>
          <a:xfrm>
            <a:off x="320038" y="8807043"/>
            <a:ext cx="284047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4500"/>
            </a:pPr>
            <a:r>
              <a:rPr lang="pt-BR" sz="800" dirty="0"/>
              <a:t>Figura 1: Hospital de Caridade de Ijuí, referência para tratamento de COVID 19 no interior do Rio Grande do Sul</a:t>
            </a:r>
            <a:endParaRPr lang="pt-BR" sz="8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679FD84A-E47B-47B2-A10E-4570C55B7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4" y="9283"/>
            <a:ext cx="1604990" cy="100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178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608</Words>
  <Application>Microsoft Office PowerPoint</Application>
  <PresentationFormat>Apresentação na tela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Open Sans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Helena Martins Balbé</cp:lastModifiedBy>
  <cp:revision>20</cp:revision>
  <dcterms:created xsi:type="dcterms:W3CDTF">2019-11-28T18:07:22Z</dcterms:created>
  <dcterms:modified xsi:type="dcterms:W3CDTF">2021-10-08T00:28:10Z</dcterms:modified>
</cp:coreProperties>
</file>