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60" autoAdjust="0"/>
    <p:restoredTop sz="94660"/>
  </p:normalViewPr>
  <p:slideViewPr>
    <p:cSldViewPr snapToGrid="0">
      <p:cViewPr varScale="1">
        <p:scale>
          <a:sx n="54" d="100"/>
          <a:sy n="54" d="100"/>
        </p:scale>
        <p:origin x="3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pt-BR" smtClean="0"/>
              <a:t>Clique para editar o título mestre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94498EEA-50A2-4AF5-B026-BBE85321CA9F}" type="datetimeFigureOut">
              <a:rPr lang="pt-BR" smtClean="0"/>
              <a:t>04/10/2021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1764294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4498EEA-50A2-4AF5-B026-BBE85321CA9F}" type="datetimeFigureOut">
              <a:rPr lang="pt-BR" smtClean="0"/>
              <a:t>04/10/2021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423105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4498EEA-50A2-4AF5-B026-BBE85321CA9F}" type="datetimeFigureOut">
              <a:rPr lang="pt-BR" smtClean="0"/>
              <a:t>04/10/2021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94358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4498EEA-50A2-4AF5-B026-BBE85321CA9F}" type="datetimeFigureOut">
              <a:rPr lang="pt-BR" smtClean="0"/>
              <a:t>04/10/2021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2694001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pt-BR" smtClean="0"/>
              <a:t>Clique para editar o título mestre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94498EEA-50A2-4AF5-B026-BBE85321CA9F}" type="datetimeFigureOut">
              <a:rPr lang="pt-BR" smtClean="0"/>
              <a:t>04/10/2021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1099304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94498EEA-50A2-4AF5-B026-BBE85321CA9F}" type="datetimeFigureOut">
              <a:rPr lang="pt-BR" smtClean="0"/>
              <a:t>04/10/2021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1287113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Clique para editar o texto mestre</a:t>
            </a:r>
          </a:p>
        </p:txBody>
      </p:sp>
      <p:sp>
        <p:nvSpPr>
          <p:cNvPr id="4" name="Content Placeholder 3"/>
          <p:cNvSpPr>
            <a:spLocks noGrp="1"/>
          </p:cNvSpPr>
          <p:nvPr>
            <p:ph sz="half" idx="2"/>
          </p:nvPr>
        </p:nvSpPr>
        <p:spPr>
          <a:xfrm>
            <a:off x="472381" y="3340100"/>
            <a:ext cx="2901255" cy="4912784"/>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Clique para editar o texto mestre</a:t>
            </a:r>
          </a:p>
        </p:txBody>
      </p:sp>
      <p:sp>
        <p:nvSpPr>
          <p:cNvPr id="6" name="Content Placeholder 5"/>
          <p:cNvSpPr>
            <a:spLocks noGrp="1"/>
          </p:cNvSpPr>
          <p:nvPr>
            <p:ph sz="quarter" idx="4"/>
          </p:nvPr>
        </p:nvSpPr>
        <p:spPr>
          <a:xfrm>
            <a:off x="3471863" y="3340100"/>
            <a:ext cx="2915543" cy="4912784"/>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94498EEA-50A2-4AF5-B026-BBE85321CA9F}" type="datetimeFigureOut">
              <a:rPr lang="pt-BR" smtClean="0"/>
              <a:t>04/10/2021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267636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94498EEA-50A2-4AF5-B026-BBE85321CA9F}" type="datetimeFigureOut">
              <a:rPr lang="pt-BR" smtClean="0"/>
              <a:t>04/10/2021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1631676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98EEA-50A2-4AF5-B026-BBE85321CA9F}" type="datetimeFigureOut">
              <a:rPr lang="pt-BR" smtClean="0"/>
              <a:t>04/10/2021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2232677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pt-BR" smtClean="0"/>
              <a:t>Clique para editar o título mestre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4498EEA-50A2-4AF5-B026-BBE85321CA9F}" type="datetimeFigureOut">
              <a:rPr lang="pt-BR" smtClean="0"/>
              <a:t>04/10/2021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2631459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4498EEA-50A2-4AF5-B026-BBE85321CA9F}" type="datetimeFigureOut">
              <a:rPr lang="pt-BR" smtClean="0"/>
              <a:t>04/10/2021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DAF800C-9F52-4E30-8E77-63F4CD0B9CC3}" type="slidenum">
              <a:rPr lang="pt-BR" smtClean="0"/>
              <a:t>‹nº›</a:t>
            </a:fld>
            <a:endParaRPr lang="pt-BR"/>
          </a:p>
        </p:txBody>
      </p:sp>
    </p:spTree>
    <p:extLst>
      <p:ext uri="{BB962C8B-B14F-4D97-AF65-F5344CB8AC3E}">
        <p14:creationId xmlns:p14="http://schemas.microsoft.com/office/powerpoint/2010/main" val="3853732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4498EEA-50A2-4AF5-B026-BBE85321CA9F}" type="datetimeFigureOut">
              <a:rPr lang="pt-BR" smtClean="0"/>
              <a:t>04/10/2021</a:t>
            </a:fld>
            <a:endParaRPr lang="pt-B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DAF800C-9F52-4E30-8E77-63F4CD0B9CC3}" type="slidenum">
              <a:rPr lang="pt-BR" smtClean="0"/>
              <a:t>‹nº›</a:t>
            </a:fld>
            <a:endParaRPr lang="pt-BR"/>
          </a:p>
        </p:txBody>
      </p:sp>
    </p:spTree>
    <p:extLst>
      <p:ext uri="{BB962C8B-B14F-4D97-AF65-F5344CB8AC3E}">
        <p14:creationId xmlns:p14="http://schemas.microsoft.com/office/powerpoint/2010/main" val="3257360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Google Shape;55;p13"/>
          <p:cNvSpPr txBox="1"/>
          <p:nvPr/>
        </p:nvSpPr>
        <p:spPr>
          <a:xfrm>
            <a:off x="163600" y="2294137"/>
            <a:ext cx="2507584" cy="46679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smtClean="0">
                <a:solidFill>
                  <a:srgbClr val="074774"/>
                </a:solidFill>
                <a:latin typeface="Lato"/>
                <a:ea typeface="Lato"/>
                <a:cs typeface="Lato"/>
                <a:sym typeface="Lato"/>
              </a:rPr>
              <a:t>Introdução/Fundamentos</a:t>
            </a:r>
          </a:p>
        </p:txBody>
      </p:sp>
      <p:sp>
        <p:nvSpPr>
          <p:cNvPr id="23" name="Google Shape;55;p13"/>
          <p:cNvSpPr txBox="1"/>
          <p:nvPr/>
        </p:nvSpPr>
        <p:spPr>
          <a:xfrm>
            <a:off x="341623" y="1044404"/>
            <a:ext cx="6350508" cy="651332"/>
          </a:xfrm>
          <a:prstGeom prst="rect">
            <a:avLst/>
          </a:prstGeom>
          <a:noFill/>
          <a:ln>
            <a:noFill/>
          </a:ln>
        </p:spPr>
        <p:txBody>
          <a:bodyPr spcFirstLastPara="1" wrap="square" lIns="91425" tIns="91425" rIns="91425" bIns="91425" anchor="t" anchorCtr="0">
            <a:noAutofit/>
          </a:bodyPr>
          <a:lstStyle/>
          <a:p>
            <a:pPr algn="ctr"/>
            <a:r>
              <a:rPr lang="pt-BR" sz="1400" b="1" dirty="0" smtClean="0">
                <a:solidFill>
                  <a:srgbClr val="074774"/>
                </a:solidFill>
                <a:latin typeface="Lato"/>
                <a:ea typeface="Lato"/>
                <a:cs typeface="Lato"/>
              </a:rPr>
              <a:t>As </a:t>
            </a:r>
            <a:r>
              <a:rPr lang="pt-BR" sz="1400" b="1" dirty="0">
                <a:solidFill>
                  <a:srgbClr val="074774"/>
                </a:solidFill>
                <a:latin typeface="Lato"/>
                <a:ea typeface="Lato"/>
                <a:cs typeface="Lato"/>
              </a:rPr>
              <a:t>consultas médicas como um espaço de apoio aos pacientes oncológicos</a:t>
            </a:r>
          </a:p>
          <a:p>
            <a:pPr marL="0" lvl="0" indent="0" algn="ctr" rtl="0">
              <a:spcBef>
                <a:spcPts val="0"/>
              </a:spcBef>
              <a:spcAft>
                <a:spcPts val="0"/>
              </a:spcAft>
              <a:buNone/>
            </a:pPr>
            <a:endParaRPr lang="pt-BR" sz="1400" b="1" dirty="0" smtClean="0">
              <a:solidFill>
                <a:srgbClr val="074774"/>
              </a:solidFill>
              <a:latin typeface="Lato"/>
              <a:ea typeface="Lato"/>
              <a:cs typeface="Lato"/>
              <a:sym typeface="Lato"/>
            </a:endParaRPr>
          </a:p>
        </p:txBody>
      </p:sp>
      <p:sp>
        <p:nvSpPr>
          <p:cNvPr id="31" name="CaixaDeTexto 30"/>
          <p:cNvSpPr txBox="1"/>
          <p:nvPr/>
        </p:nvSpPr>
        <p:spPr>
          <a:xfrm>
            <a:off x="190840" y="5455482"/>
            <a:ext cx="3165321" cy="400110"/>
          </a:xfrm>
          <a:prstGeom prst="rect">
            <a:avLst/>
          </a:prstGeom>
          <a:noFill/>
        </p:spPr>
        <p:txBody>
          <a:bodyPr wrap="square" rtlCol="0">
            <a:spAutoFit/>
          </a:bodyPr>
          <a:lstStyle/>
          <a:p>
            <a:pPr lvl="0" algn="just"/>
            <a:r>
              <a:rPr lang="pt-BR" sz="1000" dirty="0" smtClean="0">
                <a:latin typeface="Open Sans"/>
                <a:ea typeface="Open Sans"/>
                <a:cs typeface="Open Sans"/>
              </a:rPr>
              <a:t>Analisar </a:t>
            </a:r>
            <a:r>
              <a:rPr lang="pt-BR" sz="1000" dirty="0">
                <a:latin typeface="Open Sans"/>
                <a:ea typeface="Open Sans"/>
                <a:cs typeface="Open Sans"/>
              </a:rPr>
              <a:t>nos relatos de pacientes oncológicos de baixa renda o apoio social fornecido pelos médicos.</a:t>
            </a:r>
            <a:endParaRPr lang="pt-BR" sz="1000" dirty="0">
              <a:latin typeface="Open Sans"/>
              <a:ea typeface="Open Sans"/>
              <a:cs typeface="Open Sans"/>
              <a:sym typeface="Open Sans"/>
            </a:endParaRPr>
          </a:p>
        </p:txBody>
      </p:sp>
      <p:sp>
        <p:nvSpPr>
          <p:cNvPr id="32" name="Google Shape;55;p13"/>
          <p:cNvSpPr txBox="1"/>
          <p:nvPr/>
        </p:nvSpPr>
        <p:spPr>
          <a:xfrm>
            <a:off x="209512" y="5057660"/>
            <a:ext cx="1015742" cy="46679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smtClean="0">
                <a:solidFill>
                  <a:srgbClr val="074774"/>
                </a:solidFill>
                <a:latin typeface="Lato"/>
                <a:ea typeface="Lato"/>
                <a:cs typeface="Lato"/>
                <a:sym typeface="Lato"/>
              </a:rPr>
              <a:t>Objetivos</a:t>
            </a:r>
          </a:p>
        </p:txBody>
      </p:sp>
      <p:sp>
        <p:nvSpPr>
          <p:cNvPr id="33" name="CaixaDeTexto 32"/>
          <p:cNvSpPr txBox="1"/>
          <p:nvPr/>
        </p:nvSpPr>
        <p:spPr>
          <a:xfrm>
            <a:off x="232934" y="2710100"/>
            <a:ext cx="3084380" cy="2539157"/>
          </a:xfrm>
          <a:prstGeom prst="rect">
            <a:avLst/>
          </a:prstGeom>
          <a:noFill/>
        </p:spPr>
        <p:txBody>
          <a:bodyPr wrap="square" rtlCol="0">
            <a:spAutoFit/>
          </a:bodyPr>
          <a:lstStyle/>
          <a:p>
            <a:pPr algn="just"/>
            <a:r>
              <a:rPr lang="pt-BR" sz="1000" dirty="0" smtClean="0">
                <a:latin typeface="Open Sans"/>
              </a:rPr>
              <a:t>A relação médico-paciente não deve se restringir ao diagnóstico e ao tratamento da patologia. A confiança do paciente no médico e a personalização do tratamento contribuem para a participação ativa do paciente</a:t>
            </a:r>
            <a:r>
              <a:rPr lang="pt-BR" sz="1000" baseline="30000" dirty="0" smtClean="0">
                <a:latin typeface="Open Sans"/>
              </a:rPr>
              <a:t>1</a:t>
            </a:r>
            <a:r>
              <a:rPr lang="pt-BR" sz="1000" dirty="0" smtClean="0">
                <a:latin typeface="Open Sans"/>
              </a:rPr>
              <a:t> e, consequentemente, em melhores prognósticos. Na oncologia, assim como nas demais áreas, é necessário que o médico seja empático, buscando construir canais de diálogo, entender o sofrimento humano e respeitar a individualidade e a personalidade dos pacientes</a:t>
            </a:r>
            <a:r>
              <a:rPr lang="pt-BR" sz="1000" baseline="30000" dirty="0" smtClean="0">
                <a:latin typeface="Open Sans"/>
              </a:rPr>
              <a:t>2</a:t>
            </a:r>
            <a:r>
              <a:rPr lang="pt-BR" sz="1000" dirty="0" smtClean="0">
                <a:latin typeface="Open Sans"/>
              </a:rPr>
              <a:t>. Destarte, a ausência do cuidado humanizado pode interferir negativamente na adesão do paciente ao tratamento e proporcionar impactos emocionais que o fragiliza</a:t>
            </a:r>
            <a:r>
              <a:rPr lang="pt-BR" sz="1000" baseline="30000" dirty="0" smtClean="0">
                <a:latin typeface="Open Sans"/>
              </a:rPr>
              <a:t>3</a:t>
            </a:r>
            <a:r>
              <a:rPr lang="pt-BR" sz="1000" dirty="0" smtClean="0">
                <a:latin typeface="Open Sans"/>
              </a:rPr>
              <a:t>. </a:t>
            </a:r>
            <a:endParaRPr lang="pt-BR" sz="1000" dirty="0" smtClean="0">
              <a:latin typeface="Open Sans"/>
              <a:ea typeface="Open Sans"/>
              <a:cs typeface="Open Sans"/>
              <a:sym typeface="Open Sans"/>
            </a:endParaRPr>
          </a:p>
          <a:p>
            <a:pPr lvl="0" algn="just"/>
            <a:endParaRPr lang="pt-BR" sz="900" dirty="0">
              <a:latin typeface="Open Sans"/>
              <a:ea typeface="Open Sans"/>
              <a:cs typeface="Open Sans"/>
              <a:sym typeface="Open Sans"/>
            </a:endParaRPr>
          </a:p>
        </p:txBody>
      </p:sp>
      <p:sp>
        <p:nvSpPr>
          <p:cNvPr id="34" name="Google Shape;55;p13"/>
          <p:cNvSpPr txBox="1"/>
          <p:nvPr/>
        </p:nvSpPr>
        <p:spPr>
          <a:xfrm>
            <a:off x="163600" y="5828420"/>
            <a:ext cx="1015742" cy="46679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smtClean="0">
                <a:solidFill>
                  <a:srgbClr val="074774"/>
                </a:solidFill>
                <a:latin typeface="Lato"/>
                <a:ea typeface="Lato"/>
                <a:cs typeface="Lato"/>
                <a:sym typeface="Lato"/>
              </a:rPr>
              <a:t>Métodos</a:t>
            </a:r>
          </a:p>
        </p:txBody>
      </p:sp>
      <p:sp>
        <p:nvSpPr>
          <p:cNvPr id="35" name="CaixaDeTexto 34"/>
          <p:cNvSpPr txBox="1"/>
          <p:nvPr/>
        </p:nvSpPr>
        <p:spPr>
          <a:xfrm>
            <a:off x="3576357" y="2705866"/>
            <a:ext cx="3110731" cy="2246769"/>
          </a:xfrm>
          <a:prstGeom prst="rect">
            <a:avLst/>
          </a:prstGeom>
          <a:noFill/>
        </p:spPr>
        <p:txBody>
          <a:bodyPr wrap="square" rtlCol="0">
            <a:spAutoFit/>
          </a:bodyPr>
          <a:lstStyle/>
          <a:p>
            <a:pPr lvl="0" algn="just"/>
            <a:r>
              <a:rPr lang="pt-BR" sz="1000" dirty="0" smtClean="0">
                <a:latin typeface="Open Sans"/>
                <a:ea typeface="Open Sans"/>
                <a:cs typeface="Open Sans"/>
              </a:rPr>
              <a:t>Nos </a:t>
            </a:r>
            <a:r>
              <a:rPr lang="pt-BR" sz="1000" dirty="0">
                <a:latin typeface="Open Sans"/>
                <a:ea typeface="Open Sans"/>
                <a:cs typeface="Open Sans"/>
              </a:rPr>
              <a:t>relatos dos participantes da pesquisa, observou-se a importância das conversas com os médicos durante as consultas oncológicas. Houve relatos que durante a consulta o paciente tem a oportunidade e a liberdade de conversar sobre diferentes aspectos da vida com o seu médico, o que proporciona uma sensação de acolhimento. Além disso, em algumas narrativas, notou-se a relevância do tempo que o médico disponibiliza para conversar com o seu paciente, a atenção dispensada por ele e a capacidade de explicar a situação do paciente e as opções disponíveis de tratamento, suas vantagens e desvantagens, com uma linguagem acessível.</a:t>
            </a:r>
            <a:endParaRPr lang="pt-BR" sz="1000" dirty="0">
              <a:latin typeface="Open Sans"/>
              <a:ea typeface="Open Sans"/>
              <a:cs typeface="Open Sans"/>
              <a:sym typeface="Open Sans"/>
            </a:endParaRPr>
          </a:p>
        </p:txBody>
      </p:sp>
      <p:sp>
        <p:nvSpPr>
          <p:cNvPr id="36" name="Google Shape;55;p13"/>
          <p:cNvSpPr txBox="1"/>
          <p:nvPr/>
        </p:nvSpPr>
        <p:spPr>
          <a:xfrm>
            <a:off x="3482565" y="2299163"/>
            <a:ext cx="1346372" cy="326057"/>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smtClean="0">
                <a:solidFill>
                  <a:srgbClr val="074774"/>
                </a:solidFill>
                <a:latin typeface="Lato"/>
                <a:ea typeface="Lato"/>
                <a:cs typeface="Lato"/>
                <a:sym typeface="Lato"/>
              </a:rPr>
              <a:t>Resultados</a:t>
            </a:r>
          </a:p>
        </p:txBody>
      </p:sp>
      <p:sp>
        <p:nvSpPr>
          <p:cNvPr id="37" name="CaixaDeTexto 36"/>
          <p:cNvSpPr txBox="1"/>
          <p:nvPr/>
        </p:nvSpPr>
        <p:spPr>
          <a:xfrm>
            <a:off x="239019" y="6202562"/>
            <a:ext cx="3118095" cy="1938992"/>
          </a:xfrm>
          <a:prstGeom prst="rect">
            <a:avLst/>
          </a:prstGeom>
          <a:noFill/>
        </p:spPr>
        <p:txBody>
          <a:bodyPr wrap="square" rtlCol="0">
            <a:spAutoFit/>
          </a:bodyPr>
          <a:lstStyle/>
          <a:p>
            <a:pPr lvl="0" algn="just"/>
            <a:r>
              <a:rPr lang="pt-BR" sz="1000" dirty="0" smtClean="0">
                <a:latin typeface="Open Sans"/>
                <a:ea typeface="Open Sans"/>
                <a:cs typeface="Open Sans"/>
              </a:rPr>
              <a:t>Estudo </a:t>
            </a:r>
            <a:r>
              <a:rPr lang="pt-BR" sz="1000" dirty="0">
                <a:latin typeface="Open Sans"/>
                <a:ea typeface="Open Sans"/>
                <a:cs typeface="Open Sans"/>
              </a:rPr>
              <a:t>descritivo com abordagem qualitativa, desenvolvido em um município do interior de Minas Gerais, Brasil, com sete pacientes oncológicos de baixa renda assistidos por um núcleo de voluntários. Os dados foram coletados, de dezembro de 2019 a março de 2020, por meio de entrevistas semiestruturadas, gravadas e analisados utilizando-se a análise de conteúdo, modalidade temática indutiva. Ressalta-se que este trabalho faz parte de uma pesquisa maior, aprovada pelo Comitê de Ética em Pesquisa, com o seguinte número do parecer: 3.229.421. </a:t>
            </a:r>
            <a:endParaRPr lang="pt-BR" sz="1000" dirty="0">
              <a:latin typeface="Open Sans"/>
              <a:ea typeface="Open Sans"/>
              <a:cs typeface="Open Sans"/>
              <a:sym typeface="Open Sans"/>
            </a:endParaRPr>
          </a:p>
        </p:txBody>
      </p:sp>
      <p:sp>
        <p:nvSpPr>
          <p:cNvPr id="38" name="CaixaDeTexto 37"/>
          <p:cNvSpPr txBox="1"/>
          <p:nvPr/>
        </p:nvSpPr>
        <p:spPr>
          <a:xfrm>
            <a:off x="3576357" y="5275891"/>
            <a:ext cx="3057892" cy="1785104"/>
          </a:xfrm>
          <a:prstGeom prst="rect">
            <a:avLst/>
          </a:prstGeom>
          <a:noFill/>
        </p:spPr>
        <p:txBody>
          <a:bodyPr wrap="square" rtlCol="0">
            <a:spAutoFit/>
          </a:bodyPr>
          <a:lstStyle/>
          <a:p>
            <a:pPr lvl="0" algn="just"/>
            <a:r>
              <a:rPr lang="pt-BR" sz="1000" dirty="0" smtClean="0">
                <a:latin typeface="Open Sans"/>
                <a:ea typeface="Open Sans"/>
                <a:cs typeface="Open Sans"/>
              </a:rPr>
              <a:t>Através </a:t>
            </a:r>
            <a:r>
              <a:rPr lang="pt-BR" sz="1000" dirty="0">
                <a:latin typeface="Open Sans"/>
                <a:ea typeface="Open Sans"/>
                <a:cs typeface="Open Sans"/>
              </a:rPr>
              <a:t>deste estudo, notou-se a importância da ampliação do olhar do médico considerando as necessidades </a:t>
            </a:r>
            <a:r>
              <a:rPr lang="pt-BR" sz="1000" dirty="0" err="1">
                <a:latin typeface="Open Sans"/>
                <a:ea typeface="Open Sans"/>
                <a:cs typeface="Open Sans"/>
              </a:rPr>
              <a:t>biopsicossocioespirituais</a:t>
            </a:r>
            <a:r>
              <a:rPr lang="pt-BR" sz="1000" dirty="0">
                <a:latin typeface="Open Sans"/>
                <a:ea typeface="Open Sans"/>
                <a:cs typeface="Open Sans"/>
              </a:rPr>
              <a:t> dos pacientes oncológicos, o que pode configurar-se como uma forma de apoio. Destaca-se a relevância do diálogo médico-paciente, que não deve se restringir ao informar o paciente, mas sim propiciar meios que viabilizem a elaboração de plano conjunto do médico com o paciente no manejo do câncer, buscando maior adesão ao tratamento e melhor prognóstico.</a:t>
            </a:r>
            <a:endParaRPr lang="pt-BR" sz="1000" dirty="0">
              <a:latin typeface="Open Sans"/>
              <a:ea typeface="Open Sans"/>
              <a:cs typeface="Open Sans"/>
              <a:sym typeface="Open Sans"/>
            </a:endParaRPr>
          </a:p>
        </p:txBody>
      </p:sp>
      <p:sp>
        <p:nvSpPr>
          <p:cNvPr id="39" name="Google Shape;55;p13"/>
          <p:cNvSpPr txBox="1"/>
          <p:nvPr/>
        </p:nvSpPr>
        <p:spPr>
          <a:xfrm>
            <a:off x="3457465" y="4905943"/>
            <a:ext cx="3193383" cy="46679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smtClean="0">
                <a:solidFill>
                  <a:srgbClr val="074774"/>
                </a:solidFill>
                <a:latin typeface="Lato"/>
                <a:ea typeface="Lato"/>
                <a:cs typeface="Lato"/>
                <a:sym typeface="Lato"/>
              </a:rPr>
              <a:t>Conclusões/Considerações Finais</a:t>
            </a:r>
          </a:p>
        </p:txBody>
      </p:sp>
      <p:sp>
        <p:nvSpPr>
          <p:cNvPr id="43" name="Retângulo 42"/>
          <p:cNvSpPr/>
          <p:nvPr/>
        </p:nvSpPr>
        <p:spPr>
          <a:xfrm flipV="1">
            <a:off x="300062" y="2610541"/>
            <a:ext cx="2796667"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4" name="Retângulo 43"/>
          <p:cNvSpPr/>
          <p:nvPr/>
        </p:nvSpPr>
        <p:spPr>
          <a:xfrm>
            <a:off x="297259" y="5363084"/>
            <a:ext cx="2853233"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7" name="Retângulo 46"/>
          <p:cNvSpPr/>
          <p:nvPr/>
        </p:nvSpPr>
        <p:spPr>
          <a:xfrm flipV="1">
            <a:off x="3686469" y="5222449"/>
            <a:ext cx="2959335"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8" name="Retângulo 47"/>
          <p:cNvSpPr/>
          <p:nvPr/>
        </p:nvSpPr>
        <p:spPr>
          <a:xfrm flipV="1">
            <a:off x="3656746" y="2603076"/>
            <a:ext cx="3030342" cy="6064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9" name="Retângulo 48"/>
          <p:cNvSpPr/>
          <p:nvPr/>
        </p:nvSpPr>
        <p:spPr>
          <a:xfrm>
            <a:off x="298502" y="6156843"/>
            <a:ext cx="2853233"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6" name="Shape 97"/>
          <p:cNvSpPr txBox="1"/>
          <p:nvPr/>
        </p:nvSpPr>
        <p:spPr>
          <a:xfrm>
            <a:off x="3620506" y="7459936"/>
            <a:ext cx="3030342" cy="1446509"/>
          </a:xfrm>
          <a:prstGeom prst="rect">
            <a:avLst/>
          </a:prstGeom>
          <a:noFill/>
          <a:ln>
            <a:noFill/>
          </a:ln>
        </p:spPr>
        <p:txBody>
          <a:bodyPr spcFirstLastPara="1" wrap="square" lIns="91425" tIns="45700" rIns="91425" bIns="45700" anchor="t" anchorCtr="0">
            <a:spAutoFit/>
          </a:bodyPr>
          <a:lstStyle/>
          <a:p>
            <a:pPr algn="just"/>
            <a:r>
              <a:rPr lang="pt-BR" sz="800" dirty="0" smtClean="0">
                <a:latin typeface="Open Sans"/>
              </a:rPr>
              <a:t>1 </a:t>
            </a:r>
            <a:r>
              <a:rPr lang="pt-BR" sz="800" dirty="0">
                <a:latin typeface="Open Sans"/>
              </a:rPr>
              <a:t>Morais GB, Oliveira EP, Alexandre JKL, Ferreira LHRM, Cruz MR, Cavalcanti TRF. Valia do Vínculo na Relação Equipe Multidisciplinar-Paciente Oncológico para a Continuidade do Cuidado: uma Revisão Integrativa. Revista Saúde e Ciência online. 2018; 7(2): 114-124.</a:t>
            </a:r>
          </a:p>
          <a:p>
            <a:pPr algn="just"/>
            <a:r>
              <a:rPr lang="pt-BR" sz="800" dirty="0">
                <a:latin typeface="Open Sans"/>
              </a:rPr>
              <a:t> </a:t>
            </a:r>
            <a:r>
              <a:rPr lang="pt-BR" sz="800" dirty="0" smtClean="0">
                <a:latin typeface="Open Sans"/>
              </a:rPr>
              <a:t>2 </a:t>
            </a:r>
            <a:r>
              <a:rPr lang="pt-BR" sz="800" dirty="0">
                <a:latin typeface="Open Sans"/>
              </a:rPr>
              <a:t>Bastos LOA, Andrade EN, Andrade EO. Relação médico-paciente na oncologia: estudo a partir da perspectiva do paciente. Rev. </a:t>
            </a:r>
            <a:r>
              <a:rPr lang="pt-BR" sz="800" dirty="0" err="1">
                <a:latin typeface="Open Sans"/>
              </a:rPr>
              <a:t>Bioét</a:t>
            </a:r>
            <a:r>
              <a:rPr lang="pt-BR" sz="800" dirty="0">
                <a:latin typeface="Open Sans"/>
              </a:rPr>
              <a:t>. 2017; 25(3): 563-76.</a:t>
            </a:r>
          </a:p>
          <a:p>
            <a:pPr algn="just"/>
            <a:r>
              <a:rPr lang="pt-BR" sz="800" dirty="0">
                <a:latin typeface="Open Sans"/>
              </a:rPr>
              <a:t> </a:t>
            </a:r>
            <a:r>
              <a:rPr lang="pt-BR" sz="800" dirty="0" smtClean="0">
                <a:latin typeface="Open Sans"/>
              </a:rPr>
              <a:t>3 </a:t>
            </a:r>
            <a:r>
              <a:rPr lang="pt-BR" sz="800" dirty="0" err="1">
                <a:latin typeface="Open Sans"/>
              </a:rPr>
              <a:t>Theobald</a:t>
            </a:r>
            <a:r>
              <a:rPr lang="pt-BR" sz="800" dirty="0">
                <a:latin typeface="Open Sans"/>
              </a:rPr>
              <a:t> MR, Santos MLM, Andrade SMO, de-</a:t>
            </a:r>
            <a:r>
              <a:rPr lang="pt-BR" sz="800" dirty="0" err="1">
                <a:latin typeface="Open Sans"/>
              </a:rPr>
              <a:t>Carli</a:t>
            </a:r>
            <a:r>
              <a:rPr lang="pt-BR" sz="800" dirty="0">
                <a:latin typeface="Open Sans"/>
              </a:rPr>
              <a:t> AD. Percepções do paciente oncológico sobre o cuidado. </a:t>
            </a:r>
            <a:r>
              <a:rPr lang="pt-BR" sz="800" dirty="0" err="1">
                <a:latin typeface="Open Sans"/>
              </a:rPr>
              <a:t>Physis</a:t>
            </a:r>
            <a:r>
              <a:rPr lang="pt-BR" sz="800" dirty="0">
                <a:latin typeface="Open Sans"/>
              </a:rPr>
              <a:t>. 2016; 26(4): </a:t>
            </a:r>
            <a:r>
              <a:rPr lang="pt-BR" sz="800" dirty="0" smtClean="0">
                <a:latin typeface="Open Sans"/>
              </a:rPr>
              <a:t>1249-69.</a:t>
            </a:r>
            <a:endParaRPr lang="pt-BR" sz="800" dirty="0">
              <a:latin typeface="Open Sans"/>
            </a:endParaRPr>
          </a:p>
        </p:txBody>
      </p:sp>
      <p:sp>
        <p:nvSpPr>
          <p:cNvPr id="50" name="Google Shape;55;p13"/>
          <p:cNvSpPr txBox="1"/>
          <p:nvPr/>
        </p:nvSpPr>
        <p:spPr>
          <a:xfrm>
            <a:off x="3620506" y="7060995"/>
            <a:ext cx="2416862" cy="351519"/>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1400" b="1" dirty="0" smtClean="0">
                <a:solidFill>
                  <a:srgbClr val="074774"/>
                </a:solidFill>
                <a:latin typeface="Lato"/>
                <a:ea typeface="Lato"/>
                <a:cs typeface="Lato"/>
                <a:sym typeface="Lato"/>
              </a:rPr>
              <a:t>Referências Bibliográficas</a:t>
            </a:r>
          </a:p>
        </p:txBody>
      </p:sp>
      <p:sp>
        <p:nvSpPr>
          <p:cNvPr id="51" name="Retângulo 50"/>
          <p:cNvSpPr/>
          <p:nvPr/>
        </p:nvSpPr>
        <p:spPr>
          <a:xfrm flipV="1">
            <a:off x="3694372" y="7412513"/>
            <a:ext cx="2918985" cy="47423"/>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2" name="Image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5917" y="7843846"/>
            <a:ext cx="2948422" cy="1094980"/>
          </a:xfrm>
          <a:prstGeom prst="rect">
            <a:avLst/>
          </a:prstGeom>
        </p:spPr>
      </p:pic>
      <p:pic>
        <p:nvPicPr>
          <p:cNvPr id="7" name="Image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664" y="-14452"/>
            <a:ext cx="4949284" cy="1001023"/>
          </a:xfrm>
          <a:prstGeom prst="rect">
            <a:avLst/>
          </a:prstGeom>
        </p:spPr>
      </p:pic>
      <p:sp>
        <p:nvSpPr>
          <p:cNvPr id="27" name="Google Shape;56;p13"/>
          <p:cNvSpPr txBox="1"/>
          <p:nvPr/>
        </p:nvSpPr>
        <p:spPr>
          <a:xfrm>
            <a:off x="235204" y="1536532"/>
            <a:ext cx="6185293" cy="612898"/>
          </a:xfrm>
          <a:prstGeom prst="rect">
            <a:avLst/>
          </a:prstGeom>
          <a:noFill/>
          <a:ln>
            <a:noFill/>
          </a:ln>
        </p:spPr>
        <p:txBody>
          <a:bodyPr spcFirstLastPara="1" wrap="square" lIns="91425" tIns="91425" rIns="91425" bIns="91425" anchor="t" anchorCtr="0">
            <a:noAutofit/>
          </a:bodyPr>
          <a:lstStyle/>
          <a:p>
            <a:pPr algn="ctr"/>
            <a:r>
              <a:rPr lang="pt-BR" sz="1000" dirty="0" smtClean="0">
                <a:latin typeface="Open Sans"/>
              </a:rPr>
              <a:t>William </a:t>
            </a:r>
            <a:r>
              <a:rPr lang="pt-BR" sz="1000" dirty="0">
                <a:latin typeface="Open Sans"/>
              </a:rPr>
              <a:t>Messias Silva Santos</a:t>
            </a:r>
            <a:r>
              <a:rPr lang="pt-BR" sz="1000" baseline="30000" dirty="0">
                <a:latin typeface="Open Sans"/>
              </a:rPr>
              <a:t>1</a:t>
            </a:r>
            <a:r>
              <a:rPr lang="pt-BR" sz="1000" dirty="0">
                <a:latin typeface="Open Sans"/>
              </a:rPr>
              <a:t>; Jaqueline Silva Santos</a:t>
            </a:r>
            <a:r>
              <a:rPr lang="pt-BR" sz="1000" baseline="30000" dirty="0">
                <a:latin typeface="Open Sans"/>
              </a:rPr>
              <a:t>2</a:t>
            </a:r>
            <a:r>
              <a:rPr lang="pt-BR" sz="1000" dirty="0">
                <a:latin typeface="Open Sans"/>
              </a:rPr>
              <a:t>; Raquel </a:t>
            </a:r>
            <a:r>
              <a:rPr lang="pt-BR" sz="1000" dirty="0" err="1">
                <a:latin typeface="Open Sans"/>
              </a:rPr>
              <a:t>Dully</a:t>
            </a:r>
            <a:r>
              <a:rPr lang="pt-BR" sz="1000" dirty="0">
                <a:latin typeface="Open Sans"/>
              </a:rPr>
              <a:t> Andrade</a:t>
            </a:r>
            <a:r>
              <a:rPr lang="pt-BR" sz="1000" baseline="30000" dirty="0">
                <a:latin typeface="Open Sans"/>
              </a:rPr>
              <a:t>3</a:t>
            </a:r>
            <a:r>
              <a:rPr lang="pt-BR" sz="1000" dirty="0">
                <a:latin typeface="Open Sans"/>
              </a:rPr>
              <a:t>; </a:t>
            </a:r>
            <a:r>
              <a:rPr lang="pt-BR" sz="1000" dirty="0" err="1">
                <a:latin typeface="Open Sans"/>
              </a:rPr>
              <a:t>Nadia</a:t>
            </a:r>
            <a:r>
              <a:rPr lang="pt-BR" sz="1000" dirty="0">
                <a:latin typeface="Open Sans"/>
              </a:rPr>
              <a:t> Veronica Halboth</a:t>
            </a:r>
            <a:r>
              <a:rPr lang="pt-BR" sz="1000" baseline="30000" dirty="0">
                <a:latin typeface="Open Sans"/>
              </a:rPr>
              <a:t>1</a:t>
            </a:r>
            <a:endParaRPr lang="pt-BR" sz="1000" dirty="0">
              <a:latin typeface="Open Sans"/>
            </a:endParaRPr>
          </a:p>
          <a:p>
            <a:pPr algn="ctr"/>
            <a:r>
              <a:rPr lang="pt-BR" sz="1000" dirty="0" smtClean="0">
                <a:latin typeface="Open Sans"/>
                <a:ea typeface="Open Sans"/>
                <a:cs typeface="Open Sans"/>
              </a:rPr>
              <a:t>1</a:t>
            </a:r>
            <a:r>
              <a:rPr lang="pt-BR" sz="1000" dirty="0">
                <a:latin typeface="Open Sans"/>
                <a:ea typeface="Open Sans"/>
                <a:cs typeface="Open Sans"/>
              </a:rPr>
              <a:t>. Universidade Federal dos Vales do Jequitinhonha e Mucuri (UFVJM) – Campus JK; </a:t>
            </a:r>
          </a:p>
          <a:p>
            <a:pPr algn="ctr"/>
            <a:r>
              <a:rPr lang="pt-BR" sz="1000" dirty="0">
                <a:latin typeface="Open Sans"/>
                <a:ea typeface="Open Sans"/>
                <a:cs typeface="Open Sans"/>
              </a:rPr>
              <a:t>2. Secretaria de Estado de Saúde de Minas Gerais/Superintendência Regional de Saúde </a:t>
            </a:r>
            <a:r>
              <a:rPr lang="pt-BR" sz="1000">
                <a:latin typeface="Open Sans"/>
                <a:ea typeface="Open Sans"/>
                <a:cs typeface="Open Sans"/>
              </a:rPr>
              <a:t>de </a:t>
            </a:r>
            <a:r>
              <a:rPr lang="pt-BR" sz="1000" smtClean="0">
                <a:latin typeface="Open Sans"/>
                <a:ea typeface="Open Sans"/>
                <a:cs typeface="Open Sans"/>
              </a:rPr>
              <a:t>Passos;</a:t>
            </a:r>
            <a:endParaRPr lang="pt-BR" sz="1000" dirty="0">
              <a:latin typeface="Open Sans"/>
              <a:ea typeface="Open Sans"/>
              <a:cs typeface="Open Sans"/>
            </a:endParaRPr>
          </a:p>
          <a:p>
            <a:pPr algn="ctr"/>
            <a:r>
              <a:rPr lang="pt-BR" sz="1000" dirty="0">
                <a:latin typeface="Open Sans"/>
                <a:ea typeface="Open Sans"/>
                <a:cs typeface="Open Sans"/>
              </a:rPr>
              <a:t>3. Universidade do Estado de Minas Gerais (UEMG) - Unidade Passos.</a:t>
            </a:r>
          </a:p>
          <a:p>
            <a:pPr marL="0" lvl="0" indent="0" algn="ctr" rtl="0">
              <a:spcBef>
                <a:spcPts val="0"/>
              </a:spcBef>
              <a:spcAft>
                <a:spcPts val="0"/>
              </a:spcAft>
              <a:buNone/>
            </a:pPr>
            <a:endParaRPr sz="1000" dirty="0">
              <a:latin typeface="Open Sans"/>
              <a:ea typeface="Open Sans"/>
              <a:cs typeface="Open Sans"/>
              <a:sym typeface="Open Sans"/>
            </a:endParaRPr>
          </a:p>
        </p:txBody>
      </p:sp>
    </p:spTree>
    <p:extLst>
      <p:ext uri="{BB962C8B-B14F-4D97-AF65-F5344CB8AC3E}">
        <p14:creationId xmlns:p14="http://schemas.microsoft.com/office/powerpoint/2010/main" val="3217417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TotalTime>
  <Words>529</Words>
  <PresentationFormat>Apresentação na tela (4:3)</PresentationFormat>
  <Paragraphs>19</Paragraphs>
  <Slides>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vt:i4>
      </vt:variant>
    </vt:vector>
  </HeadingPairs>
  <TitlesOfParts>
    <vt:vector size="7" baseType="lpstr">
      <vt:lpstr>Arial</vt:lpstr>
      <vt:lpstr>Calibri</vt:lpstr>
      <vt:lpstr>Calibri Light</vt:lpstr>
      <vt:lpstr>Lato</vt:lpstr>
      <vt:lpstr>Open Sans</vt:lpstr>
      <vt:lpstr>Tema do Office</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2019-11-28T18:07:22Z</dcterms:created>
  <dcterms:modified xsi:type="dcterms:W3CDTF">2021-10-04T21:38:37Z</dcterms:modified>
</cp:coreProperties>
</file>