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144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7160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C51E3E6-114B-4CFE-8679-4752D5C927CB}" type="datetime">
              <a:rPr b="0" lang="pt-BR" sz="900" spc="-1" strike="noStrike">
                <a:solidFill>
                  <a:srgbClr val="8b8b8b"/>
                </a:solidFill>
                <a:latin typeface="Calibri"/>
              </a:rPr>
              <a:t>06/10/21</a:t>
            </a:fld>
            <a:endParaRPr b="0" lang="pt-BR" sz="9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2271600" y="8475120"/>
            <a:ext cx="231408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843440" y="8475120"/>
            <a:ext cx="154260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589F9F6-3056-4F85-B993-446CC4F4951A}" type="slidenum">
              <a:rPr b="0" lang="pt-BR" sz="9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pt-BR" sz="9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1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1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5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15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35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35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35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35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772920" y="2242800"/>
            <a:ext cx="2507400" cy="46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r>
              <a:rPr b="1" lang="pt-BR" sz="1400" spc="-1" strike="noStrike">
                <a:solidFill>
                  <a:srgbClr val="074774"/>
                </a:solidFill>
                <a:latin typeface="Lato"/>
                <a:ea typeface="Lato"/>
              </a:rPr>
              <a:t>Introdução/Fundamentos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728720" y="1574280"/>
            <a:ext cx="3286440" cy="61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pt-BR" sz="1000" spc="-1" strike="noStrike">
                <a:solidFill>
                  <a:srgbClr val="000000"/>
                </a:solidFill>
                <a:latin typeface="Open Sans"/>
                <a:ea typeface="Open Sans"/>
              </a:rPr>
              <a:t>Hamilton Nere Moraes Jjunior, Bruno Toniazzo, Bruna Vanessa Nunes, Sarah Tucci de Biaso, Thiago Buril Fontes.</a:t>
            </a:r>
            <a:br/>
            <a:r>
              <a:rPr b="0" lang="pt-BR" sz="1000" spc="-1" strike="noStrike">
                <a:solidFill>
                  <a:srgbClr val="000000"/>
                </a:solidFill>
                <a:latin typeface="Open Sans"/>
                <a:ea typeface="Open Sans"/>
              </a:rPr>
              <a:t>1.Hospital Do Servidor Público Municipal – HSPM -SP</a:t>
            </a:r>
            <a:endParaRPr b="0" lang="pt-BR" sz="10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1028520" y="894240"/>
            <a:ext cx="5328000" cy="31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074774"/>
                </a:solidFill>
                <a:latin typeface="Lato"/>
                <a:ea typeface="Lato"/>
              </a:rPr>
              <a:t>Título:AMAUROSE SÚBITA E PICO MONOCLONAL COMO MANIFESTAÇÕES PRECOCES DA SÍNDROME DE SJOGREN.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248400" y="4577040"/>
            <a:ext cx="316512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O seguinte trabalho tem por objetivo valorizar a forma precoce do diagnóstico, investigação de diagnósticos diferenciais ,avaliação de sintomas atípicos e tratamento adequado que impacta diretamente na qualidade de vida do paciente.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144000" y="4104000"/>
            <a:ext cx="1306080" cy="46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r>
              <a:rPr b="1" lang="pt-BR" sz="1400" spc="-1" strike="noStrike">
                <a:solidFill>
                  <a:srgbClr val="074774"/>
                </a:solidFill>
                <a:latin typeface="Lato"/>
                <a:ea typeface="Lato"/>
              </a:rPr>
              <a:t>Objetivos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223920" y="2827800"/>
            <a:ext cx="3084120" cy="118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A síndrome de Sjögren (SS) é doença sistêmica inflamatória crônica, de etiologia auto-imune, com distribuição mundial. Seu quadro clínico é responsável por considerável impacto na qualidade de vida de pacientes com esta patologia. As glândulas lacrimais e salivares são os principais órgãos afetados pela infiltração linfo-plasmocitária, originando disfunções que desencadeiam quadro clássico de xeroftalmia (olhos secos) e xerostomia (boca seca). Outros órgãos também podem ser afetados.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279360" y="5615280"/>
            <a:ext cx="1015560" cy="46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r>
              <a:rPr b="1" lang="pt-BR" sz="1400" spc="-1" strike="noStrike">
                <a:solidFill>
                  <a:srgbClr val="074774"/>
                </a:solidFill>
                <a:latin typeface="Lato"/>
                <a:ea typeface="Lato"/>
              </a:rPr>
              <a:t>Métodos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3581280" y="2628360"/>
            <a:ext cx="311040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9"/>
          <p:cNvSpPr/>
          <p:nvPr/>
        </p:nvSpPr>
        <p:spPr>
          <a:xfrm>
            <a:off x="252720" y="6177960"/>
            <a:ext cx="3117600" cy="130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Paciente 47 anos, cantora, nuligesta, negra natural e procedente de São Paulo.</a:t>
            </a: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HPP HAS em tratamento regular com losartan</a:t>
            </a: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HDA : Paciente encaminhada do ambulatório da oftalmologia devido à amaurose súbita a esquerda, TC de crânio normal. A oftalmo fez a hipótese de trombose de disco optico/ trombose de retina.</a:t>
            </a: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Realizada campimetria, comprometida a esquerda, porém arteriografia retiniana normal.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3467880" y="6186960"/>
            <a:ext cx="31777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A avaliação dos diagnósticos diferenciais tem suma importância na prática clínica, ainda que com sinais e sintomas atípicos para a doença diagnosticada.</a:t>
            </a:r>
            <a:endParaRPr b="0" lang="pt-BR" sz="800" spc="-1" strike="noStrike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3296160" y="5342760"/>
            <a:ext cx="3193200" cy="46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r>
              <a:rPr b="1" lang="pt-BR" sz="1400" spc="-1" strike="noStrike">
                <a:solidFill>
                  <a:srgbClr val="074774"/>
                </a:solidFill>
                <a:latin typeface="Lato"/>
                <a:ea typeface="Lato"/>
              </a:rPr>
              <a:t>Conclusões/Considerações Finais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354600" y="4484520"/>
            <a:ext cx="2853000" cy="4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3"/>
          <p:cNvSpPr/>
          <p:nvPr/>
        </p:nvSpPr>
        <p:spPr>
          <a:xfrm flipV="1">
            <a:off x="3561480" y="6046920"/>
            <a:ext cx="2692440" cy="4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4"/>
          <p:cNvSpPr/>
          <p:nvPr/>
        </p:nvSpPr>
        <p:spPr>
          <a:xfrm>
            <a:off x="341640" y="6036840"/>
            <a:ext cx="2853000" cy="4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15"/>
          <p:cNvSpPr/>
          <p:nvPr/>
        </p:nvSpPr>
        <p:spPr>
          <a:xfrm>
            <a:off x="3564360" y="7582320"/>
            <a:ext cx="284004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Calibri"/>
              </a:rPr>
              <a:t>1-Cecil Medicina Interna. Saunders- Elsevier, 2012. 12. McPHEE, Stephen J.; PAPADAKIS, Maxine A. </a:t>
            </a: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Calibri"/>
              </a:rPr>
              <a:t>2-KASPER, Dennis L.. Medicina interna de Harrison. 19 ed. Porto Alegre: AMGH Editora, 2017.</a:t>
            </a: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Calibri"/>
              </a:rPr>
              <a:t>3-PORTO, Celmo Celeno. Semiologia médica. 3 ed. Rio de Janeiro: Guanabara Koogan, 1997.</a:t>
            </a: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800" spc="-1" strike="noStrike">
              <a:latin typeface="Arial"/>
            </a:endParaRPr>
          </a:p>
        </p:txBody>
      </p:sp>
      <p:sp>
        <p:nvSpPr>
          <p:cNvPr id="56" name="CustomShape 16"/>
          <p:cNvSpPr/>
          <p:nvPr/>
        </p:nvSpPr>
        <p:spPr>
          <a:xfrm>
            <a:off x="3600000" y="6777000"/>
            <a:ext cx="2416680" cy="35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r>
              <a:rPr b="1" lang="pt-BR" sz="1400" spc="-1" strike="noStrike">
                <a:solidFill>
                  <a:srgbClr val="074774"/>
                </a:solidFill>
                <a:latin typeface="Lato"/>
                <a:ea typeface="Lato"/>
              </a:rPr>
              <a:t>Referências Bibliográficas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7" name="CustomShape 17"/>
          <p:cNvSpPr/>
          <p:nvPr/>
        </p:nvSpPr>
        <p:spPr>
          <a:xfrm flipV="1">
            <a:off x="3600000" y="7343640"/>
            <a:ext cx="2692440" cy="4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8" name="Imagem 1" descr=""/>
          <p:cNvPicPr/>
          <p:nvPr/>
        </p:nvPicPr>
        <p:blipFill>
          <a:blip r:embed="rId1"/>
          <a:stretch/>
        </p:blipFill>
        <p:spPr>
          <a:xfrm>
            <a:off x="-1474560" y="7697160"/>
            <a:ext cx="4288680" cy="1003680"/>
          </a:xfrm>
          <a:prstGeom prst="rect">
            <a:avLst/>
          </a:prstGeom>
          <a:ln>
            <a:noFill/>
          </a:ln>
        </p:spPr>
      </p:pic>
      <p:pic>
        <p:nvPicPr>
          <p:cNvPr id="59" name="Imagem 6" descr=""/>
          <p:cNvPicPr/>
          <p:nvPr/>
        </p:nvPicPr>
        <p:blipFill>
          <a:blip r:embed="rId2"/>
          <a:stretch/>
        </p:blipFill>
        <p:spPr>
          <a:xfrm>
            <a:off x="1000800" y="-14400"/>
            <a:ext cx="4948920" cy="1000800"/>
          </a:xfrm>
          <a:prstGeom prst="rect">
            <a:avLst/>
          </a:prstGeom>
          <a:ln>
            <a:noFill/>
          </a:ln>
        </p:spPr>
      </p:pic>
      <p:sp>
        <p:nvSpPr>
          <p:cNvPr id="60" name="CustomShape 18"/>
          <p:cNvSpPr/>
          <p:nvPr/>
        </p:nvSpPr>
        <p:spPr>
          <a:xfrm flipV="1">
            <a:off x="360000" y="2762280"/>
            <a:ext cx="2491920" cy="45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TextShape 19"/>
          <p:cNvSpPr txBox="1"/>
          <p:nvPr/>
        </p:nvSpPr>
        <p:spPr>
          <a:xfrm>
            <a:off x="3600000" y="2736000"/>
            <a:ext cx="2880000" cy="2608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Avaliação pra trombofilias negativa, pensado hipótese de hiperviscosidade, foram solicitados novos exames laboratoriais que evidenciaram pico sérico (3.711) e urinário de IgG, FAN pontilhado grosso (+) 1:1280. Anti SM( - ), Anti Ro (+),Anti La ( + ) e anti RNP( - ). Sem sinais de lesão óssea, eletrólitos normais e função renal normal.</a:t>
            </a: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Sorologias negativas para, Sifilis, EBV,CMV, Vírus B e C, Toxoplasmose e HIV.</a:t>
            </a:r>
            <a:endParaRPr b="0" lang="pt-BR" sz="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800" spc="-1" strike="noStrike">
              <a:latin typeface="Arial"/>
            </a:endParaRPr>
          </a:p>
          <a:p>
            <a:pPr algn="just"/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Ao exame físico paciente se apresentava oligossintomática, com queixa de turvação visual a esquerda e tosse/boca seca que atirbuiu ao fato de ser cantora e estar fazendo muitas apresentações e ensaios na época.</a:t>
            </a:r>
            <a:endParaRPr b="0" lang="pt-BR" sz="800" spc="-1" strike="noStrike">
              <a:latin typeface="Arial"/>
            </a:endParaRPr>
          </a:p>
          <a:p>
            <a:pPr algn="just"/>
            <a:endParaRPr b="0" lang="pt-BR" sz="800" spc="-1" strike="noStrike">
              <a:latin typeface="Arial"/>
            </a:endParaRPr>
          </a:p>
          <a:p>
            <a:pPr algn="just"/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Feita a hipótese de mono neurite óptica pela equipe de neuro oftlmologia, aventou-se a hipótese de Síndrome de Sjögren , visto a história clínica e exames laboratoriais.</a:t>
            </a:r>
            <a:endParaRPr b="0" lang="pt-BR" sz="800" spc="-1" strike="noStrike">
              <a:latin typeface="Arial"/>
            </a:endParaRPr>
          </a:p>
          <a:p>
            <a:pPr algn="just"/>
            <a:endParaRPr b="0" lang="pt-BR" sz="800" spc="-1" strike="noStrike">
              <a:latin typeface="Arial"/>
            </a:endParaRPr>
          </a:p>
          <a:p>
            <a:pPr algn="just"/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Solicitada Biópsia de glândula salivar que evidenciou , infiltração linfocitária.</a:t>
            </a:r>
            <a:endParaRPr b="0" lang="pt-BR" sz="800" spc="-1" strike="noStrike">
              <a:latin typeface="Arial"/>
            </a:endParaRPr>
          </a:p>
          <a:p>
            <a:pPr algn="just"/>
            <a:r>
              <a:rPr b="0" lang="pt-BR" sz="800" spc="-1" strike="noStrike">
                <a:solidFill>
                  <a:srgbClr val="000000"/>
                </a:solidFill>
                <a:latin typeface="Open Sans"/>
                <a:ea typeface="Open Sans"/>
              </a:rPr>
              <a:t>Realizado teste de Schirmer com resultado positivo.</a:t>
            </a:r>
            <a:endParaRPr b="0" lang="pt-BR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Application>LibreOffice/6.3.6.2$Windows_X86_64 LibreOffice_project/2196df99b074d8a661f4036fca8fa0cbfa33a497</Application>
  <Words>495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2019-11-28T18:07:22Z</dcterms:created>
  <dc:creator>Usuário do Windows</dc:creator>
  <dc:description/>
  <dc:language>pt-BR</dc:language>
  <cp:lastModifiedBy/>
  <dcterms:modified xsi:type="dcterms:W3CDTF">2021-10-06T20:45:04Z</dcterms:modified>
  <cp:revision>13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