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382"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188045B-535C-47B9-A5B1-9D9EE8CBD713}" type="datetimeFigureOut">
              <a:rPr lang="pt-BR" smtClean="0"/>
              <a:t>06/10/2021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D7997A-673B-4570-991E-3E25C58DA988}" type="slidenum">
              <a:rPr lang="pt-BR" smtClean="0"/>
              <a:t>‹nº›</a:t>
            </a:fld>
            <a:endParaRPr lang="pt-BR"/>
          </a:p>
        </p:txBody>
      </p:sp>
    </p:spTree>
    <p:extLst>
      <p:ext uri="{BB962C8B-B14F-4D97-AF65-F5344CB8AC3E}">
        <p14:creationId xmlns:p14="http://schemas.microsoft.com/office/powerpoint/2010/main" val="292359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188045B-535C-47B9-A5B1-9D9EE8CBD713}" type="datetimeFigureOut">
              <a:rPr lang="pt-BR" smtClean="0"/>
              <a:t>06/10/2021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D7997A-673B-4570-991E-3E25C58DA988}" type="slidenum">
              <a:rPr lang="pt-BR" smtClean="0"/>
              <a:t>‹nº›</a:t>
            </a:fld>
            <a:endParaRPr lang="pt-BR"/>
          </a:p>
        </p:txBody>
      </p:sp>
    </p:spTree>
    <p:extLst>
      <p:ext uri="{BB962C8B-B14F-4D97-AF65-F5344CB8AC3E}">
        <p14:creationId xmlns:p14="http://schemas.microsoft.com/office/powerpoint/2010/main" val="251169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188045B-535C-47B9-A5B1-9D9EE8CBD713}" type="datetimeFigureOut">
              <a:rPr lang="pt-BR" smtClean="0"/>
              <a:t>06/10/2021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D7997A-673B-4570-991E-3E25C58DA988}" type="slidenum">
              <a:rPr lang="pt-BR" smtClean="0"/>
              <a:t>‹nº›</a:t>
            </a:fld>
            <a:endParaRPr lang="pt-BR"/>
          </a:p>
        </p:txBody>
      </p:sp>
    </p:spTree>
    <p:extLst>
      <p:ext uri="{BB962C8B-B14F-4D97-AF65-F5344CB8AC3E}">
        <p14:creationId xmlns:p14="http://schemas.microsoft.com/office/powerpoint/2010/main" val="166260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188045B-535C-47B9-A5B1-9D9EE8CBD713}" type="datetimeFigureOut">
              <a:rPr lang="pt-BR" smtClean="0"/>
              <a:t>06/10/2021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D7997A-673B-4570-991E-3E25C58DA988}" type="slidenum">
              <a:rPr lang="pt-BR" smtClean="0"/>
              <a:t>‹nº›</a:t>
            </a:fld>
            <a:endParaRPr lang="pt-BR"/>
          </a:p>
        </p:txBody>
      </p:sp>
    </p:spTree>
    <p:extLst>
      <p:ext uri="{BB962C8B-B14F-4D97-AF65-F5344CB8AC3E}">
        <p14:creationId xmlns:p14="http://schemas.microsoft.com/office/powerpoint/2010/main" val="1973966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188045B-535C-47B9-A5B1-9D9EE8CBD713}" type="datetimeFigureOut">
              <a:rPr lang="pt-BR" smtClean="0"/>
              <a:t>06/10/2021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D7997A-673B-4570-991E-3E25C58DA988}" type="slidenum">
              <a:rPr lang="pt-BR" smtClean="0"/>
              <a:t>‹nº›</a:t>
            </a:fld>
            <a:endParaRPr lang="pt-BR"/>
          </a:p>
        </p:txBody>
      </p:sp>
    </p:spTree>
    <p:extLst>
      <p:ext uri="{BB962C8B-B14F-4D97-AF65-F5344CB8AC3E}">
        <p14:creationId xmlns:p14="http://schemas.microsoft.com/office/powerpoint/2010/main" val="368703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188045B-535C-47B9-A5B1-9D9EE8CBD713}" type="datetimeFigureOut">
              <a:rPr lang="pt-BR" smtClean="0"/>
              <a:t>06/10/2021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5D7997A-673B-4570-991E-3E25C58DA988}" type="slidenum">
              <a:rPr lang="pt-BR" smtClean="0"/>
              <a:t>‹nº›</a:t>
            </a:fld>
            <a:endParaRPr lang="pt-BR"/>
          </a:p>
        </p:txBody>
      </p:sp>
    </p:spTree>
    <p:extLst>
      <p:ext uri="{BB962C8B-B14F-4D97-AF65-F5344CB8AC3E}">
        <p14:creationId xmlns:p14="http://schemas.microsoft.com/office/powerpoint/2010/main" val="3057914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629842" y="2505075"/>
            <a:ext cx="3868340"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4629150" y="2505075"/>
            <a:ext cx="3887391"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188045B-535C-47B9-A5B1-9D9EE8CBD713}" type="datetimeFigureOut">
              <a:rPr lang="pt-BR" smtClean="0"/>
              <a:t>06/10/2021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5D7997A-673B-4570-991E-3E25C58DA988}" type="slidenum">
              <a:rPr lang="pt-BR" smtClean="0"/>
              <a:t>‹nº›</a:t>
            </a:fld>
            <a:endParaRPr lang="pt-BR"/>
          </a:p>
        </p:txBody>
      </p:sp>
    </p:spTree>
    <p:extLst>
      <p:ext uri="{BB962C8B-B14F-4D97-AF65-F5344CB8AC3E}">
        <p14:creationId xmlns:p14="http://schemas.microsoft.com/office/powerpoint/2010/main" val="274146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188045B-535C-47B9-A5B1-9D9EE8CBD713}" type="datetimeFigureOut">
              <a:rPr lang="pt-BR" smtClean="0"/>
              <a:t>06/10/2021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5D7997A-673B-4570-991E-3E25C58DA988}" type="slidenum">
              <a:rPr lang="pt-BR" smtClean="0"/>
              <a:t>‹nº›</a:t>
            </a:fld>
            <a:endParaRPr lang="pt-BR"/>
          </a:p>
        </p:txBody>
      </p:sp>
    </p:spTree>
    <p:extLst>
      <p:ext uri="{BB962C8B-B14F-4D97-AF65-F5344CB8AC3E}">
        <p14:creationId xmlns:p14="http://schemas.microsoft.com/office/powerpoint/2010/main" val="1009910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8045B-535C-47B9-A5B1-9D9EE8CBD713}" type="datetimeFigureOut">
              <a:rPr lang="pt-BR" smtClean="0"/>
              <a:t>06/10/2021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5D7997A-673B-4570-991E-3E25C58DA988}" type="slidenum">
              <a:rPr lang="pt-BR" smtClean="0"/>
              <a:t>‹nº›</a:t>
            </a:fld>
            <a:endParaRPr lang="pt-BR"/>
          </a:p>
        </p:txBody>
      </p:sp>
    </p:spTree>
    <p:extLst>
      <p:ext uri="{BB962C8B-B14F-4D97-AF65-F5344CB8AC3E}">
        <p14:creationId xmlns:p14="http://schemas.microsoft.com/office/powerpoint/2010/main" val="431709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188045B-535C-47B9-A5B1-9D9EE8CBD713}" type="datetimeFigureOut">
              <a:rPr lang="pt-BR" smtClean="0"/>
              <a:t>06/10/2021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5D7997A-673B-4570-991E-3E25C58DA988}" type="slidenum">
              <a:rPr lang="pt-BR" smtClean="0"/>
              <a:t>‹nº›</a:t>
            </a:fld>
            <a:endParaRPr lang="pt-BR"/>
          </a:p>
        </p:txBody>
      </p:sp>
    </p:spTree>
    <p:extLst>
      <p:ext uri="{BB962C8B-B14F-4D97-AF65-F5344CB8AC3E}">
        <p14:creationId xmlns:p14="http://schemas.microsoft.com/office/powerpoint/2010/main" val="640699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188045B-535C-47B9-A5B1-9D9EE8CBD713}" type="datetimeFigureOut">
              <a:rPr lang="pt-BR" smtClean="0"/>
              <a:t>06/10/2021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5D7997A-673B-4570-991E-3E25C58DA988}" type="slidenum">
              <a:rPr lang="pt-BR" smtClean="0"/>
              <a:t>‹nº›</a:t>
            </a:fld>
            <a:endParaRPr lang="pt-BR"/>
          </a:p>
        </p:txBody>
      </p:sp>
    </p:spTree>
    <p:extLst>
      <p:ext uri="{BB962C8B-B14F-4D97-AF65-F5344CB8AC3E}">
        <p14:creationId xmlns:p14="http://schemas.microsoft.com/office/powerpoint/2010/main" val="1574475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8045B-535C-47B9-A5B1-9D9EE8CBD713}" type="datetimeFigureOut">
              <a:rPr lang="pt-BR" smtClean="0"/>
              <a:t>06/10/2021</a:t>
            </a:fld>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D7997A-673B-4570-991E-3E25C58DA988}" type="slidenum">
              <a:rPr lang="pt-BR" smtClean="0"/>
              <a:t>‹nº›</a:t>
            </a:fld>
            <a:endParaRPr lang="pt-BR"/>
          </a:p>
        </p:txBody>
      </p:sp>
    </p:spTree>
    <p:extLst>
      <p:ext uri="{BB962C8B-B14F-4D97-AF65-F5344CB8AC3E}">
        <p14:creationId xmlns:p14="http://schemas.microsoft.com/office/powerpoint/2010/main" val="2938667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ângulo 10">
            <a:extLst>
              <a:ext uri="{FF2B5EF4-FFF2-40B4-BE49-F238E27FC236}">
                <a16:creationId xmlns:a16="http://schemas.microsoft.com/office/drawing/2014/main" id="{8E96308B-E453-435D-AC68-304387B7F18C}"/>
              </a:ext>
            </a:extLst>
          </p:cNvPr>
          <p:cNvSpPr/>
          <p:nvPr/>
        </p:nvSpPr>
        <p:spPr>
          <a:xfrm>
            <a:off x="-3533" y="-90269"/>
            <a:ext cx="9147533" cy="1216427"/>
          </a:xfrm>
          <a:prstGeom prst="rect">
            <a:avLst/>
          </a:prstGeom>
          <a:solidFill>
            <a:srgbClr val="015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2" name="Título 1">
            <a:extLst>
              <a:ext uri="{FF2B5EF4-FFF2-40B4-BE49-F238E27FC236}">
                <a16:creationId xmlns:a16="http://schemas.microsoft.com/office/drawing/2014/main" id="{8FE19B29-9EAD-4783-AA19-9BBC94E42EF8}"/>
              </a:ext>
            </a:extLst>
          </p:cNvPr>
          <p:cNvSpPr>
            <a:spLocks noGrp="1"/>
          </p:cNvSpPr>
          <p:nvPr>
            <p:ph type="ctrTitle"/>
          </p:nvPr>
        </p:nvSpPr>
        <p:spPr>
          <a:xfrm>
            <a:off x="0" y="0"/>
            <a:ext cx="7772400" cy="962072"/>
          </a:xfrm>
        </p:spPr>
        <p:txBody>
          <a:bodyPr>
            <a:normAutofit/>
          </a:bodyPr>
          <a:lstStyle/>
          <a:p>
            <a:pPr algn="just"/>
            <a:r>
              <a:rPr lang="pt-BR" sz="1800" b="1" i="0" dirty="0">
                <a:solidFill>
                  <a:schemeClr val="bg1"/>
                </a:solidFill>
                <a:effectLst/>
                <a:latin typeface="Arial" panose="020B0604020202020204" pitchFamily="34" charset="0"/>
                <a:cs typeface="Arial" panose="020B0604020202020204" pitchFamily="34" charset="0"/>
              </a:rPr>
              <a:t>PERFIL DE PACIENTES E RISCO DE FALHA NO USO DO CATETER NASAL DE ALTO FLUXO EM UNIDADE DE TERAPIA INTENSIVA DE PACIENTES COM COVID19</a:t>
            </a:r>
            <a:endParaRPr lang="pt-BR" sz="1800" b="1" dirty="0">
              <a:solidFill>
                <a:schemeClr val="bg1"/>
              </a:solidFill>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id="{82805B6F-92E7-4DCF-A3D4-AA23016ABC75}"/>
              </a:ext>
            </a:extLst>
          </p:cNvPr>
          <p:cNvSpPr>
            <a:spLocks noGrp="1"/>
          </p:cNvSpPr>
          <p:nvPr>
            <p:ph type="subTitle" idx="1"/>
          </p:nvPr>
        </p:nvSpPr>
        <p:spPr>
          <a:xfrm>
            <a:off x="-3533" y="1175510"/>
            <a:ext cx="6858000" cy="1655762"/>
          </a:xfrm>
        </p:spPr>
        <p:txBody>
          <a:bodyPr>
            <a:normAutofit/>
          </a:bodyPr>
          <a:lstStyle/>
          <a:p>
            <a:pPr algn="just"/>
            <a:r>
              <a:rPr lang="pt-BR" sz="1200" dirty="0">
                <a:latin typeface="Arial" panose="020B0604020202020204" pitchFamily="34" charset="0"/>
                <a:cs typeface="Arial" panose="020B0604020202020204" pitchFamily="34" charset="0"/>
              </a:rPr>
              <a:t>João Vitor Domingues da Costa Nascimento</a:t>
            </a:r>
            <a:r>
              <a:rPr lang="pt-BR" sz="1200" baseline="30000" dirty="0">
                <a:solidFill>
                  <a:srgbClr val="403D39"/>
                </a:solidFill>
                <a:effectLst/>
                <a:latin typeface="Arial" panose="020B0604020202020204" pitchFamily="34" charset="0"/>
                <a:ea typeface="Calibri" panose="020F0502020204030204" pitchFamily="34" charset="0"/>
              </a:rPr>
              <a:t> 1</a:t>
            </a:r>
            <a:r>
              <a:rPr lang="pt-BR" sz="1200" dirty="0">
                <a:latin typeface="Arial" panose="020B0604020202020204" pitchFamily="34" charset="0"/>
                <a:cs typeface="Arial" panose="020B0604020202020204" pitchFamily="34" charset="0"/>
              </a:rPr>
              <a:t>; Arthur Santa Catharina</a:t>
            </a:r>
            <a:r>
              <a:rPr lang="pt-BR" sz="1200" baseline="30000" dirty="0">
                <a:solidFill>
                  <a:srgbClr val="403D39"/>
                </a:solidFill>
                <a:effectLst/>
                <a:latin typeface="Arial" panose="020B0604020202020204" pitchFamily="34" charset="0"/>
                <a:ea typeface="Calibri" panose="020F0502020204030204" pitchFamily="34" charset="0"/>
              </a:rPr>
              <a:t> 2</a:t>
            </a:r>
            <a:r>
              <a:rPr lang="pt-BR" sz="1200" dirty="0">
                <a:latin typeface="Arial" panose="020B0604020202020204" pitchFamily="34" charset="0"/>
                <a:cs typeface="Arial" panose="020B0604020202020204" pitchFamily="34" charset="0"/>
              </a:rPr>
              <a:t>; Wagner </a:t>
            </a:r>
            <a:r>
              <a:rPr lang="pt-BR" sz="1200" dirty="0" err="1">
                <a:latin typeface="Arial" panose="020B0604020202020204" pitchFamily="34" charset="0"/>
                <a:cs typeface="Arial" panose="020B0604020202020204" pitchFamily="34" charset="0"/>
              </a:rPr>
              <a:t>Artiaga</a:t>
            </a:r>
            <a:r>
              <a:rPr lang="pt-BR" sz="1200" dirty="0">
                <a:latin typeface="Arial" panose="020B0604020202020204" pitchFamily="34" charset="0"/>
                <a:cs typeface="Arial" panose="020B0604020202020204" pitchFamily="34" charset="0"/>
              </a:rPr>
              <a:t> Júnior</a:t>
            </a:r>
            <a:r>
              <a:rPr lang="pt-BR" sz="1200" baseline="30000" dirty="0">
                <a:solidFill>
                  <a:srgbClr val="403D39"/>
                </a:solidFill>
                <a:effectLst/>
                <a:latin typeface="Arial" panose="020B0604020202020204" pitchFamily="34" charset="0"/>
                <a:ea typeface="Calibri" panose="020F0502020204030204" pitchFamily="34" charset="0"/>
              </a:rPr>
              <a:t> 3</a:t>
            </a:r>
            <a:r>
              <a:rPr lang="pt-BR" sz="1200" dirty="0">
                <a:latin typeface="Arial" panose="020B0604020202020204" pitchFamily="34" charset="0"/>
                <a:cs typeface="Arial" panose="020B0604020202020204" pitchFamily="34" charset="0"/>
              </a:rPr>
              <a:t>; Adriano César </a:t>
            </a:r>
            <a:r>
              <a:rPr lang="pt-BR" sz="1200" dirty="0" err="1">
                <a:latin typeface="Arial" panose="020B0604020202020204" pitchFamily="34" charset="0"/>
                <a:cs typeface="Arial" panose="020B0604020202020204" pitchFamily="34" charset="0"/>
              </a:rPr>
              <a:t>Bertuccio</a:t>
            </a:r>
            <a:r>
              <a:rPr lang="pt-BR" sz="1200" baseline="30000" dirty="0">
                <a:solidFill>
                  <a:srgbClr val="403D39"/>
                </a:solidFill>
                <a:effectLst/>
                <a:latin typeface="Arial" panose="020B0604020202020204" pitchFamily="34" charset="0"/>
                <a:ea typeface="Calibri" panose="020F0502020204030204" pitchFamily="34" charset="0"/>
              </a:rPr>
              <a:t> 4</a:t>
            </a:r>
            <a:r>
              <a:rPr lang="pt-BR" sz="1200" dirty="0">
                <a:latin typeface="Arial" panose="020B0604020202020204" pitchFamily="34" charset="0"/>
                <a:cs typeface="Arial" panose="020B0604020202020204" pitchFamily="34" charset="0"/>
              </a:rPr>
              <a:t>; Thiago </a:t>
            </a:r>
            <a:r>
              <a:rPr lang="pt-BR" sz="1200" dirty="0" err="1">
                <a:latin typeface="Arial" panose="020B0604020202020204" pitchFamily="34" charset="0"/>
                <a:cs typeface="Arial" panose="020B0604020202020204" pitchFamily="34" charset="0"/>
              </a:rPr>
              <a:t>Luis</a:t>
            </a:r>
            <a:r>
              <a:rPr lang="pt-BR" sz="1200" dirty="0">
                <a:latin typeface="Arial" panose="020B0604020202020204" pitchFamily="34" charset="0"/>
                <a:cs typeface="Arial" panose="020B0604020202020204" pitchFamily="34" charset="0"/>
              </a:rPr>
              <a:t> Ronconi</a:t>
            </a:r>
            <a:r>
              <a:rPr lang="pt-BR" sz="1200" baseline="30000" dirty="0">
                <a:solidFill>
                  <a:srgbClr val="403D39"/>
                </a:solidFill>
                <a:effectLst/>
                <a:latin typeface="Arial" panose="020B0604020202020204" pitchFamily="34" charset="0"/>
                <a:ea typeface="Calibri" panose="020F0502020204030204" pitchFamily="34" charset="0"/>
              </a:rPr>
              <a:t>5</a:t>
            </a:r>
            <a:endParaRPr lang="pt-BR" sz="1200" dirty="0">
              <a:effectLst/>
              <a:latin typeface="Times New Roman" panose="02020603050405020304" pitchFamily="18" charset="0"/>
              <a:ea typeface="Calibri" panose="020F0502020204030204" pitchFamily="34" charset="0"/>
            </a:endParaRPr>
          </a:p>
          <a:p>
            <a:pPr algn="just"/>
            <a:endParaRPr lang="pt-BR" sz="1200" dirty="0">
              <a:latin typeface="Arial" panose="020B0604020202020204" pitchFamily="34" charset="0"/>
              <a:cs typeface="Arial" panose="020B0604020202020204" pitchFamily="34" charset="0"/>
            </a:endParaRPr>
          </a:p>
          <a:p>
            <a:pPr algn="just"/>
            <a:endParaRPr lang="pt-BR" sz="1200"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9E121D57-EC74-4520-91AB-AA723BD2D725}"/>
              </a:ext>
            </a:extLst>
          </p:cNvPr>
          <p:cNvSpPr txBox="1"/>
          <p:nvPr/>
        </p:nvSpPr>
        <p:spPr>
          <a:xfrm>
            <a:off x="173118" y="1633491"/>
            <a:ext cx="4833888" cy="2966261"/>
          </a:xfrm>
          <a:prstGeom prst="rect">
            <a:avLst/>
          </a:prstGeom>
          <a:noFill/>
        </p:spPr>
        <p:txBody>
          <a:bodyPr wrap="square">
            <a:spAutoFit/>
          </a:bodyPr>
          <a:lstStyle/>
          <a:p>
            <a:pPr marR="900430" indent="450215" algn="just">
              <a:lnSpc>
                <a:spcPct val="150000"/>
              </a:lnSpc>
              <a:spcAft>
                <a:spcPts val="800"/>
              </a:spcAft>
            </a:pPr>
            <a:r>
              <a:rPr lang="pt-BR"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Introdução: </a:t>
            </a:r>
            <a:r>
              <a:rPr lang="pt-B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pandemia da COVID19 é o maior desafio sanitário da era moderna. A oxigenioterapia é um dos pilares do tratamento, e o uso do Cateter Nasal de Alto Fluxo (CNAF) é estudado na redução da mortalidade e necessidade de Ventilação Mecânica Invasiva (VMI), dentro e fora do contexto da COVID19. Contudo, existem dúvidas sobre quais pacientes terão falha do método e consequentemente atraso na instituição da VMI.</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ixaDeTexto 6">
            <a:extLst>
              <a:ext uri="{FF2B5EF4-FFF2-40B4-BE49-F238E27FC236}">
                <a16:creationId xmlns:a16="http://schemas.microsoft.com/office/drawing/2014/main" id="{DCCE667C-AD21-4B1D-A2D1-D25983C1FD16}"/>
              </a:ext>
            </a:extLst>
          </p:cNvPr>
          <p:cNvSpPr txBox="1"/>
          <p:nvPr/>
        </p:nvSpPr>
        <p:spPr>
          <a:xfrm>
            <a:off x="0" y="5107085"/>
            <a:ext cx="5110207" cy="1027269"/>
          </a:xfrm>
          <a:prstGeom prst="rect">
            <a:avLst/>
          </a:prstGeom>
          <a:noFill/>
        </p:spPr>
        <p:txBody>
          <a:bodyPr wrap="square">
            <a:spAutoFit/>
          </a:bodyPr>
          <a:lstStyle/>
          <a:p>
            <a:pPr marR="900430" indent="450215" algn="just">
              <a:lnSpc>
                <a:spcPct val="150000"/>
              </a:lnSpc>
              <a:spcAft>
                <a:spcPts val="800"/>
              </a:spcAft>
            </a:pPr>
            <a:r>
              <a:rPr lang="pt-BR"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Objetivo: </a:t>
            </a:r>
            <a:r>
              <a:rPr lang="pt-B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Descrever e identificar variáveis clínicas e laboratoriais relacionadas à falha do CNAF em pacientes com COVID19.</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a:extLst>
              <a:ext uri="{FF2B5EF4-FFF2-40B4-BE49-F238E27FC236}">
                <a16:creationId xmlns:a16="http://schemas.microsoft.com/office/drawing/2014/main" id="{375F37A9-90F3-4AF6-B24F-FB6A555C7F15}"/>
              </a:ext>
            </a:extLst>
          </p:cNvPr>
          <p:cNvSpPr txBox="1"/>
          <p:nvPr/>
        </p:nvSpPr>
        <p:spPr>
          <a:xfrm>
            <a:off x="4477673" y="1644199"/>
            <a:ext cx="4376691" cy="3935757"/>
          </a:xfrm>
          <a:prstGeom prst="rect">
            <a:avLst/>
          </a:prstGeom>
          <a:noFill/>
        </p:spPr>
        <p:txBody>
          <a:bodyPr wrap="square">
            <a:spAutoFit/>
          </a:bodyPr>
          <a:lstStyle/>
          <a:p>
            <a:pPr algn="just">
              <a:lnSpc>
                <a:spcPct val="150000"/>
              </a:lnSpc>
            </a:pPr>
            <a:r>
              <a:rPr lang="pt-BR" sz="1400" b="1" dirty="0">
                <a:solidFill>
                  <a:srgbClr val="000000"/>
                </a:solidFill>
                <a:effectLst/>
                <a:latin typeface="Times New Roman" panose="02020603050405020304" pitchFamily="18" charset="0"/>
                <a:ea typeface="Calibri" panose="020F0502020204030204" pitchFamily="34" charset="0"/>
              </a:rPr>
              <a:t>Métodos: </a:t>
            </a:r>
            <a:r>
              <a:rPr lang="pt-BR" sz="1400" dirty="0">
                <a:solidFill>
                  <a:srgbClr val="000000"/>
                </a:solidFill>
                <a:effectLst/>
                <a:latin typeface="Times New Roman" panose="02020603050405020304" pitchFamily="18" charset="0"/>
                <a:ea typeface="Calibri" panose="020F0502020204030204" pitchFamily="34" charset="0"/>
              </a:rPr>
              <a:t>Neste estudo transversal, foram selecionados pacientes com diagnóstico de COVID19 que fizeram uso do CNAF na Unidade de Terapia Intensiva (UTI), e foram classificados quanto ao sucesso ou falha do método, definida pela necessidade de VMI. Os parâmetros clínicos e demográficos (idade, sexo, comorbidades, sinais vitais), exames laboratoriais e de imagem à admissão hospitalar, e escores SAPS 3 à admissão na UTI e APACHE II, 24 horas após, foram avaliados.</a:t>
            </a:r>
          </a:p>
          <a:p>
            <a:pPr algn="just">
              <a:lnSpc>
                <a:spcPct val="150000"/>
              </a:lnSpc>
            </a:pPr>
            <a:r>
              <a:rPr lang="pt-BR" sz="1400" dirty="0">
                <a:solidFill>
                  <a:srgbClr val="000000"/>
                </a:solidFill>
                <a:latin typeface="Times New Roman" panose="02020603050405020304" pitchFamily="18" charset="0"/>
                <a:ea typeface="Calibri" panose="020F0502020204030204" pitchFamily="34" charset="0"/>
              </a:rPr>
              <a:t>O desfecho analisado foi falha do CNAF, definida como necessidade de VMI ou mortalidade em 28 dias.</a:t>
            </a:r>
          </a:p>
          <a:p>
            <a:pPr algn="just">
              <a:lnSpc>
                <a:spcPct val="150000"/>
              </a:lnSpc>
            </a:pPr>
            <a:r>
              <a:rPr lang="pt-BR" sz="1400" dirty="0">
                <a:solidFill>
                  <a:srgbClr val="000000"/>
                </a:solidFill>
                <a:effectLst/>
                <a:latin typeface="Times New Roman" panose="02020603050405020304" pitchFamily="18" charset="0"/>
                <a:ea typeface="Calibri" panose="020F0502020204030204" pitchFamily="34" charset="0"/>
              </a:rPr>
              <a:t> </a:t>
            </a:r>
            <a:endParaRPr lang="pt-BR" sz="1400" dirty="0"/>
          </a:p>
        </p:txBody>
      </p:sp>
      <p:sp>
        <p:nvSpPr>
          <p:cNvPr id="10" name="CaixaDeTexto 9">
            <a:extLst>
              <a:ext uri="{FF2B5EF4-FFF2-40B4-BE49-F238E27FC236}">
                <a16:creationId xmlns:a16="http://schemas.microsoft.com/office/drawing/2014/main" id="{3F91584C-37FD-4593-A53E-8C401B445E08}"/>
              </a:ext>
            </a:extLst>
          </p:cNvPr>
          <p:cNvSpPr txBox="1"/>
          <p:nvPr/>
        </p:nvSpPr>
        <p:spPr>
          <a:xfrm>
            <a:off x="4527608" y="5579956"/>
            <a:ext cx="4376691" cy="1015663"/>
          </a:xfrm>
          <a:prstGeom prst="rect">
            <a:avLst/>
          </a:prstGeom>
          <a:noFill/>
        </p:spPr>
        <p:txBody>
          <a:bodyPr wrap="square" rtlCol="0">
            <a:spAutoFit/>
          </a:bodyPr>
          <a:lstStyle/>
          <a:p>
            <a:r>
              <a:rPr lang="pt-BR" sz="1000" dirty="0">
                <a:latin typeface="Times New Roman" panose="02020603050405020304" pitchFamily="18" charset="0"/>
                <a:cs typeface="Times New Roman" panose="02020603050405020304" pitchFamily="18" charset="0"/>
              </a:rPr>
              <a:t>1- Residente do serviço de Medicina Interna do Hospital da PUC-Campinas</a:t>
            </a:r>
          </a:p>
          <a:p>
            <a:r>
              <a:rPr lang="pt-BR" sz="1000" dirty="0">
                <a:latin typeface="Times New Roman" panose="02020603050405020304" pitchFamily="18" charset="0"/>
                <a:cs typeface="Times New Roman" panose="02020603050405020304" pitchFamily="18" charset="0"/>
              </a:rPr>
              <a:t>2- Residente do serviço de Medicina Interna do Hospital da PUC-Campinas</a:t>
            </a:r>
          </a:p>
          <a:p>
            <a:r>
              <a:rPr lang="pt-BR" sz="1000" dirty="0">
                <a:latin typeface="Times New Roman" panose="02020603050405020304" pitchFamily="18" charset="0"/>
                <a:cs typeface="Times New Roman" panose="02020603050405020304" pitchFamily="18" charset="0"/>
              </a:rPr>
              <a:t>3- Residente do serviço de Medicina Interna do Hospital da PUC-Campinas</a:t>
            </a:r>
          </a:p>
          <a:p>
            <a:r>
              <a:rPr lang="pt-BR" sz="1000" dirty="0">
                <a:latin typeface="Times New Roman" panose="02020603050405020304" pitchFamily="18" charset="0"/>
                <a:cs typeface="Times New Roman" panose="02020603050405020304" pitchFamily="18" charset="0"/>
              </a:rPr>
              <a:t>4- Diretor Clínico do Hospital da PUC-Campinas</a:t>
            </a:r>
          </a:p>
          <a:p>
            <a:r>
              <a:rPr lang="pt-BR" sz="1000" dirty="0">
                <a:latin typeface="Times New Roman" panose="02020603050405020304" pitchFamily="18" charset="0"/>
                <a:cs typeface="Times New Roman" panose="02020603050405020304" pitchFamily="18" charset="0"/>
              </a:rPr>
              <a:t>5- Supervisor do serviço de Medicina Interna do Hospital da PUC-Campinas</a:t>
            </a:r>
          </a:p>
          <a:p>
            <a:r>
              <a:rPr lang="pt-BR" sz="1000" dirty="0">
                <a:latin typeface="Times New Roman" panose="02020603050405020304" pitchFamily="18" charset="0"/>
                <a:cs typeface="Times New Roman" panose="02020603050405020304" pitchFamily="18" charset="0"/>
              </a:rPr>
              <a:t>Contato: jvdominguesmed@gmail.com</a:t>
            </a:r>
          </a:p>
        </p:txBody>
      </p:sp>
      <p:pic>
        <p:nvPicPr>
          <p:cNvPr id="8" name="Imagem 7">
            <a:extLst>
              <a:ext uri="{FF2B5EF4-FFF2-40B4-BE49-F238E27FC236}">
                <a16:creationId xmlns:a16="http://schemas.microsoft.com/office/drawing/2014/main" id="{34A1814A-BB76-4131-A081-80111658E8A7}"/>
              </a:ext>
            </a:extLst>
          </p:cNvPr>
          <p:cNvPicPr>
            <a:picLocks noChangeAspect="1"/>
          </p:cNvPicPr>
          <p:nvPr/>
        </p:nvPicPr>
        <p:blipFill>
          <a:blip r:embed="rId2"/>
          <a:stretch>
            <a:fillRect/>
          </a:stretch>
        </p:blipFill>
        <p:spPr>
          <a:xfrm>
            <a:off x="7688063" y="-90270"/>
            <a:ext cx="1445172" cy="1216427"/>
          </a:xfrm>
          <a:prstGeom prst="rect">
            <a:avLst/>
          </a:prstGeom>
        </p:spPr>
      </p:pic>
    </p:spTree>
    <p:extLst>
      <p:ext uri="{BB962C8B-B14F-4D97-AF65-F5344CB8AC3E}">
        <p14:creationId xmlns:p14="http://schemas.microsoft.com/office/powerpoint/2010/main" val="4059436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a:extLst>
              <a:ext uri="{FF2B5EF4-FFF2-40B4-BE49-F238E27FC236}">
                <a16:creationId xmlns:a16="http://schemas.microsoft.com/office/drawing/2014/main" id="{5154AC0A-54DA-443A-8204-0A290F4E1F6F}"/>
              </a:ext>
            </a:extLst>
          </p:cNvPr>
          <p:cNvSpPr txBox="1"/>
          <p:nvPr/>
        </p:nvSpPr>
        <p:spPr>
          <a:xfrm>
            <a:off x="0" y="959998"/>
            <a:ext cx="4674094" cy="5461688"/>
          </a:xfrm>
          <a:prstGeom prst="rect">
            <a:avLst/>
          </a:prstGeom>
          <a:noFill/>
        </p:spPr>
        <p:txBody>
          <a:bodyPr wrap="square">
            <a:spAutoFit/>
          </a:bodyPr>
          <a:lstStyle/>
          <a:p>
            <a:pPr marR="900430" indent="450215" algn="just">
              <a:lnSpc>
                <a:spcPct val="150000"/>
              </a:lnSpc>
              <a:spcAft>
                <a:spcPts val="800"/>
              </a:spcAft>
            </a:pPr>
            <a:r>
              <a:rPr lang="pt-BR"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Resultados: </a:t>
            </a:r>
            <a:r>
              <a:rPr lang="pt-BR"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Foram selecionados 41 pacientes para análise. Destes, 43% (18) obtiveram sucesso. Os pacientes que falharam 57% (23) apresentaram maior mortalidade em 28 dias (9 </a:t>
            </a:r>
            <a:r>
              <a:rPr lang="pt-BR" sz="13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vs</a:t>
            </a:r>
            <a:r>
              <a:rPr lang="pt-BR"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0%; p=0,002). Os escores SAPS 3 (44,4 ± 9,0 </a:t>
            </a:r>
            <a:r>
              <a:rPr lang="pt-BR" sz="13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vs</a:t>
            </a:r>
            <a:r>
              <a:rPr lang="pt-BR"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35,1 ± 12,8; p= 0,01), APACHE II (8,2 ± 3,5 </a:t>
            </a:r>
            <a:r>
              <a:rPr lang="pt-BR" sz="13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vs</a:t>
            </a:r>
            <a:r>
              <a:rPr lang="pt-BR"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13,4 ± 9,4; p=0,03) e níveis de sódio (136 ± 2,5 </a:t>
            </a:r>
            <a:r>
              <a:rPr lang="pt-BR" sz="13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vs</a:t>
            </a:r>
            <a:r>
              <a:rPr lang="pt-BR"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138 ± 3,3, p=0,04) foram significativamente maiores nos pacientes que falharam. Por fim, a regressão múltipla logística revelou que o escore SAPS 3 ≥ 45 foi independentemente associado a falha do CNAF com OR 19,61 (1,1-345,8; p= 0,04), excluindo potenciais fatores de confusão. O escore APACHE II ≥ 11 não apresentou significância estatística após análise, com OR 2,2 (0,3-13,7; p=0.38). Os sinais vitais, características de acometimento pulmonar em exames de imagem e laboratoriais à admissão não mostraram diferenças entre os grupos.</a:t>
            </a:r>
            <a:endParaRPr lang="pt-BR" sz="13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ela 7">
            <a:extLst>
              <a:ext uri="{FF2B5EF4-FFF2-40B4-BE49-F238E27FC236}">
                <a16:creationId xmlns:a16="http://schemas.microsoft.com/office/drawing/2014/main" id="{2F306B3E-1760-48FD-9F8C-23ECDE37814E}"/>
              </a:ext>
            </a:extLst>
          </p:cNvPr>
          <p:cNvGraphicFramePr>
            <a:graphicFrameLocks noGrp="1"/>
          </p:cNvGraphicFramePr>
          <p:nvPr>
            <p:extLst>
              <p:ext uri="{D42A27DB-BD31-4B8C-83A1-F6EECF244321}">
                <p14:modId xmlns:p14="http://schemas.microsoft.com/office/powerpoint/2010/main" val="3803423363"/>
              </p:ext>
            </p:extLst>
          </p:nvPr>
        </p:nvGraphicFramePr>
        <p:xfrm>
          <a:off x="4175644" y="1822178"/>
          <a:ext cx="4804115" cy="3003278"/>
        </p:xfrm>
        <a:graphic>
          <a:graphicData uri="http://schemas.openxmlformats.org/drawingml/2006/table">
            <a:tbl>
              <a:tblPr firstRow="1" firstCol="1" bandRow="1">
                <a:tableStyleId>{5C22544A-7EE6-4342-B048-85BDC9FD1C3A}</a:tableStyleId>
              </a:tblPr>
              <a:tblGrid>
                <a:gridCol w="1576483">
                  <a:extLst>
                    <a:ext uri="{9D8B030D-6E8A-4147-A177-3AD203B41FA5}">
                      <a16:colId xmlns:a16="http://schemas.microsoft.com/office/drawing/2014/main" val="1230492648"/>
                    </a:ext>
                  </a:extLst>
                </a:gridCol>
                <a:gridCol w="1426089">
                  <a:extLst>
                    <a:ext uri="{9D8B030D-6E8A-4147-A177-3AD203B41FA5}">
                      <a16:colId xmlns:a16="http://schemas.microsoft.com/office/drawing/2014/main" val="1769433878"/>
                    </a:ext>
                  </a:extLst>
                </a:gridCol>
                <a:gridCol w="1051165">
                  <a:extLst>
                    <a:ext uri="{9D8B030D-6E8A-4147-A177-3AD203B41FA5}">
                      <a16:colId xmlns:a16="http://schemas.microsoft.com/office/drawing/2014/main" val="1973357776"/>
                    </a:ext>
                  </a:extLst>
                </a:gridCol>
                <a:gridCol w="750378">
                  <a:extLst>
                    <a:ext uri="{9D8B030D-6E8A-4147-A177-3AD203B41FA5}">
                      <a16:colId xmlns:a16="http://schemas.microsoft.com/office/drawing/2014/main" val="2937785494"/>
                    </a:ext>
                  </a:extLst>
                </a:gridCol>
              </a:tblGrid>
              <a:tr h="293947">
                <a:tc>
                  <a:txBody>
                    <a:bodyPr/>
                    <a:lstStyle/>
                    <a:p>
                      <a:pPr>
                        <a:lnSpc>
                          <a:spcPct val="107000"/>
                        </a:lnSpc>
                      </a:pPr>
                      <a:endParaRPr lang="pt-BR"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pt-BR" sz="1000">
                          <a:effectLst/>
                        </a:rPr>
                        <a:t>Odds ratio</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pt-BR" sz="1000">
                          <a:effectLst/>
                        </a:rPr>
                        <a:t>95% CI</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pt-BR" sz="1000">
                          <a:effectLst/>
                        </a:rPr>
                        <a:t>p-value</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3543438"/>
                  </a:ext>
                </a:extLst>
              </a:tr>
              <a:tr h="2709331">
                <a:tc>
                  <a:txBody>
                    <a:bodyPr/>
                    <a:lstStyle/>
                    <a:p>
                      <a:pPr algn="just">
                        <a:lnSpc>
                          <a:spcPct val="200000"/>
                        </a:lnSpc>
                        <a:spcAft>
                          <a:spcPts val="800"/>
                        </a:spcAft>
                      </a:pPr>
                      <a:r>
                        <a:rPr lang="pt-BR" sz="1000" dirty="0">
                          <a:effectLst/>
                        </a:rPr>
                        <a:t>APACHE </a:t>
                      </a:r>
                      <a:r>
                        <a:rPr lang="pt-BR" sz="1200" dirty="0">
                          <a:effectLst/>
                        </a:rPr>
                        <a:t>≥</a:t>
                      </a:r>
                      <a:r>
                        <a:rPr lang="pt-BR" sz="1100" dirty="0">
                          <a:effectLst/>
                        </a:rPr>
                        <a:t> 11</a:t>
                      </a:r>
                      <a:r>
                        <a:rPr lang="pt-BR" sz="1000" dirty="0">
                          <a:effectLst/>
                        </a:rPr>
                        <a:t> (pontos)</a:t>
                      </a:r>
                      <a:endParaRPr lang="pt-BR" sz="1100" dirty="0">
                        <a:effectLst/>
                      </a:endParaRPr>
                    </a:p>
                    <a:p>
                      <a:pPr algn="just">
                        <a:lnSpc>
                          <a:spcPct val="200000"/>
                        </a:lnSpc>
                        <a:spcAft>
                          <a:spcPts val="800"/>
                        </a:spcAft>
                      </a:pPr>
                      <a:r>
                        <a:rPr lang="pt-BR" sz="1000" dirty="0">
                          <a:effectLst/>
                        </a:rPr>
                        <a:t>SAPS </a:t>
                      </a:r>
                      <a:r>
                        <a:rPr lang="pt-BR" sz="1200" dirty="0">
                          <a:effectLst/>
                        </a:rPr>
                        <a:t>≥</a:t>
                      </a:r>
                      <a:r>
                        <a:rPr lang="pt-BR" sz="1100" dirty="0">
                          <a:effectLst/>
                        </a:rPr>
                        <a:t> </a:t>
                      </a:r>
                      <a:r>
                        <a:rPr lang="pt-BR" sz="1200" dirty="0">
                          <a:effectLst/>
                        </a:rPr>
                        <a:t>45 </a:t>
                      </a:r>
                      <a:r>
                        <a:rPr lang="pt-BR" sz="1000" dirty="0">
                          <a:effectLst/>
                        </a:rPr>
                        <a:t>(pontos)</a:t>
                      </a:r>
                      <a:endParaRPr lang="pt-BR" sz="1100" dirty="0">
                        <a:effectLst/>
                      </a:endParaRPr>
                    </a:p>
                    <a:p>
                      <a:pPr algn="just">
                        <a:lnSpc>
                          <a:spcPct val="200000"/>
                        </a:lnSpc>
                        <a:spcAft>
                          <a:spcPts val="800"/>
                        </a:spcAft>
                      </a:pPr>
                      <a:r>
                        <a:rPr lang="pt-BR" sz="1000" dirty="0">
                          <a:effectLst/>
                        </a:rPr>
                        <a:t>HAS</a:t>
                      </a:r>
                      <a:endParaRPr lang="pt-BR" sz="1100" dirty="0">
                        <a:effectLst/>
                      </a:endParaRPr>
                    </a:p>
                    <a:p>
                      <a:pPr algn="just">
                        <a:lnSpc>
                          <a:spcPct val="200000"/>
                        </a:lnSpc>
                        <a:spcAft>
                          <a:spcPts val="800"/>
                        </a:spcAft>
                      </a:pPr>
                      <a:r>
                        <a:rPr lang="pt-BR" sz="1000" dirty="0">
                          <a:effectLst/>
                        </a:rPr>
                        <a:t>DM2</a:t>
                      </a:r>
                      <a:endParaRPr lang="pt-BR" sz="1100" dirty="0">
                        <a:effectLst/>
                      </a:endParaRPr>
                    </a:p>
                    <a:p>
                      <a:pPr algn="just">
                        <a:lnSpc>
                          <a:spcPct val="200000"/>
                        </a:lnSpc>
                        <a:spcAft>
                          <a:spcPts val="800"/>
                        </a:spcAft>
                      </a:pPr>
                      <a:r>
                        <a:rPr lang="pt-BR" sz="1000" dirty="0">
                          <a:effectLst/>
                        </a:rPr>
                        <a:t>Obesidade </a:t>
                      </a:r>
                      <a:endParaRPr lang="pt-BR" sz="1100" dirty="0">
                        <a:effectLst/>
                      </a:endParaRPr>
                    </a:p>
                    <a:p>
                      <a:pPr algn="just">
                        <a:lnSpc>
                          <a:spcPct val="200000"/>
                        </a:lnSpc>
                        <a:spcAft>
                          <a:spcPts val="800"/>
                        </a:spcAft>
                      </a:pPr>
                      <a:r>
                        <a:rPr lang="pt-BR" sz="1000" dirty="0">
                          <a:effectLst/>
                        </a:rPr>
                        <a:t>Na (mg.dL⁻¹)</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pt-BR" sz="1000" dirty="0">
                          <a:effectLst/>
                        </a:rPr>
                        <a:t>2.23</a:t>
                      </a:r>
                      <a:endParaRPr lang="pt-BR" sz="1100" dirty="0">
                        <a:effectLst/>
                      </a:endParaRPr>
                    </a:p>
                    <a:p>
                      <a:pPr algn="ctr">
                        <a:lnSpc>
                          <a:spcPct val="200000"/>
                        </a:lnSpc>
                        <a:spcAft>
                          <a:spcPts val="800"/>
                        </a:spcAft>
                      </a:pPr>
                      <a:r>
                        <a:rPr lang="pt-BR" sz="1000" dirty="0">
                          <a:effectLst/>
                        </a:rPr>
                        <a:t>19.61</a:t>
                      </a:r>
                      <a:endParaRPr lang="pt-BR" sz="1100" dirty="0">
                        <a:effectLst/>
                      </a:endParaRPr>
                    </a:p>
                    <a:p>
                      <a:pPr algn="ctr">
                        <a:lnSpc>
                          <a:spcPct val="200000"/>
                        </a:lnSpc>
                        <a:spcAft>
                          <a:spcPts val="800"/>
                        </a:spcAft>
                      </a:pPr>
                      <a:r>
                        <a:rPr lang="pt-BR" sz="1000" dirty="0">
                          <a:effectLst/>
                        </a:rPr>
                        <a:t>1.56</a:t>
                      </a:r>
                      <a:endParaRPr lang="pt-BR" sz="1100" dirty="0">
                        <a:effectLst/>
                      </a:endParaRPr>
                    </a:p>
                    <a:p>
                      <a:pPr algn="ctr">
                        <a:lnSpc>
                          <a:spcPct val="200000"/>
                        </a:lnSpc>
                        <a:spcAft>
                          <a:spcPts val="800"/>
                        </a:spcAft>
                      </a:pPr>
                      <a:r>
                        <a:rPr lang="pt-BR" sz="1000" dirty="0">
                          <a:effectLst/>
                        </a:rPr>
                        <a:t>3.21</a:t>
                      </a:r>
                      <a:endParaRPr lang="pt-BR" sz="1100" dirty="0">
                        <a:effectLst/>
                      </a:endParaRPr>
                    </a:p>
                    <a:p>
                      <a:pPr algn="ctr">
                        <a:lnSpc>
                          <a:spcPct val="200000"/>
                        </a:lnSpc>
                        <a:spcAft>
                          <a:spcPts val="800"/>
                        </a:spcAft>
                      </a:pPr>
                      <a:r>
                        <a:rPr lang="pt-BR" sz="1000" dirty="0">
                          <a:effectLst/>
                        </a:rPr>
                        <a:t>0.56</a:t>
                      </a:r>
                      <a:endParaRPr lang="pt-BR" sz="1100" dirty="0">
                        <a:effectLst/>
                      </a:endParaRPr>
                    </a:p>
                    <a:p>
                      <a:pPr algn="ctr">
                        <a:lnSpc>
                          <a:spcPct val="200000"/>
                        </a:lnSpc>
                        <a:spcAft>
                          <a:spcPts val="800"/>
                        </a:spcAft>
                      </a:pPr>
                      <a:r>
                        <a:rPr lang="pt-BR" sz="1000" dirty="0">
                          <a:effectLst/>
                        </a:rPr>
                        <a:t>1.29</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pt-BR" sz="1000" dirty="0">
                          <a:effectLst/>
                        </a:rPr>
                        <a:t>0.36 – 13.71</a:t>
                      </a:r>
                      <a:endParaRPr lang="pt-BR" sz="1100" dirty="0">
                        <a:effectLst/>
                      </a:endParaRPr>
                    </a:p>
                    <a:p>
                      <a:pPr algn="ctr">
                        <a:lnSpc>
                          <a:spcPct val="200000"/>
                        </a:lnSpc>
                        <a:spcAft>
                          <a:spcPts val="800"/>
                        </a:spcAft>
                      </a:pPr>
                      <a:r>
                        <a:rPr lang="pt-BR" sz="1000" dirty="0">
                          <a:effectLst/>
                        </a:rPr>
                        <a:t>1.11 – 345.85</a:t>
                      </a:r>
                      <a:endParaRPr lang="pt-BR" sz="1100" dirty="0">
                        <a:effectLst/>
                      </a:endParaRPr>
                    </a:p>
                    <a:p>
                      <a:pPr algn="ctr">
                        <a:lnSpc>
                          <a:spcPct val="200000"/>
                        </a:lnSpc>
                        <a:spcAft>
                          <a:spcPts val="800"/>
                        </a:spcAft>
                      </a:pPr>
                      <a:r>
                        <a:rPr lang="pt-BR" sz="1000" dirty="0">
                          <a:effectLst/>
                        </a:rPr>
                        <a:t>0.21 – 11.34</a:t>
                      </a:r>
                      <a:endParaRPr lang="pt-BR" sz="1100" dirty="0">
                        <a:effectLst/>
                      </a:endParaRPr>
                    </a:p>
                    <a:p>
                      <a:pPr algn="ctr">
                        <a:lnSpc>
                          <a:spcPct val="200000"/>
                        </a:lnSpc>
                        <a:spcAft>
                          <a:spcPts val="800"/>
                        </a:spcAft>
                      </a:pPr>
                      <a:r>
                        <a:rPr lang="pt-BR" sz="1000" dirty="0">
                          <a:effectLst/>
                        </a:rPr>
                        <a:t>0.35 – 29.54</a:t>
                      </a:r>
                      <a:endParaRPr lang="pt-BR" sz="1100" dirty="0">
                        <a:effectLst/>
                      </a:endParaRPr>
                    </a:p>
                    <a:p>
                      <a:pPr algn="ctr">
                        <a:lnSpc>
                          <a:spcPct val="200000"/>
                        </a:lnSpc>
                        <a:spcAft>
                          <a:spcPts val="800"/>
                        </a:spcAft>
                      </a:pPr>
                      <a:r>
                        <a:rPr lang="pt-BR" sz="1000" dirty="0">
                          <a:effectLst/>
                        </a:rPr>
                        <a:t>0.08 – 3.75</a:t>
                      </a:r>
                      <a:endParaRPr lang="pt-BR" sz="1100" dirty="0">
                        <a:effectLst/>
                      </a:endParaRPr>
                    </a:p>
                    <a:p>
                      <a:pPr algn="ctr">
                        <a:lnSpc>
                          <a:spcPct val="200000"/>
                        </a:lnSpc>
                        <a:spcAft>
                          <a:spcPts val="800"/>
                        </a:spcAft>
                      </a:pPr>
                      <a:r>
                        <a:rPr lang="pt-BR" sz="1000" dirty="0">
                          <a:effectLst/>
                        </a:rPr>
                        <a:t>0.94 – 1.78</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pt-BR" sz="1000" dirty="0">
                          <a:effectLst/>
                        </a:rPr>
                        <a:t>0.38</a:t>
                      </a:r>
                      <a:endParaRPr lang="pt-BR" sz="1100" dirty="0">
                        <a:effectLst/>
                      </a:endParaRPr>
                    </a:p>
                    <a:p>
                      <a:pPr algn="ctr">
                        <a:lnSpc>
                          <a:spcPct val="200000"/>
                        </a:lnSpc>
                        <a:spcAft>
                          <a:spcPts val="800"/>
                        </a:spcAft>
                      </a:pPr>
                      <a:r>
                        <a:rPr lang="pt-BR" sz="1000" dirty="0">
                          <a:effectLst/>
                        </a:rPr>
                        <a:t>0.04</a:t>
                      </a:r>
                      <a:endParaRPr lang="pt-BR" sz="1100" dirty="0">
                        <a:effectLst/>
                      </a:endParaRPr>
                    </a:p>
                    <a:p>
                      <a:pPr algn="ctr">
                        <a:lnSpc>
                          <a:spcPct val="200000"/>
                        </a:lnSpc>
                        <a:spcAft>
                          <a:spcPts val="800"/>
                        </a:spcAft>
                      </a:pPr>
                      <a:r>
                        <a:rPr lang="pt-BR" sz="1000" dirty="0">
                          <a:effectLst/>
                        </a:rPr>
                        <a:t>0.66</a:t>
                      </a:r>
                      <a:endParaRPr lang="pt-BR" sz="1100" dirty="0">
                        <a:effectLst/>
                      </a:endParaRPr>
                    </a:p>
                    <a:p>
                      <a:pPr algn="ctr">
                        <a:lnSpc>
                          <a:spcPct val="200000"/>
                        </a:lnSpc>
                        <a:spcAft>
                          <a:spcPts val="800"/>
                        </a:spcAft>
                      </a:pPr>
                      <a:r>
                        <a:rPr lang="pt-BR" sz="1000" dirty="0">
                          <a:effectLst/>
                        </a:rPr>
                        <a:t>0.30</a:t>
                      </a:r>
                      <a:endParaRPr lang="pt-BR" sz="1100" dirty="0">
                        <a:effectLst/>
                      </a:endParaRPr>
                    </a:p>
                    <a:p>
                      <a:pPr algn="ctr">
                        <a:lnSpc>
                          <a:spcPct val="200000"/>
                        </a:lnSpc>
                        <a:spcAft>
                          <a:spcPts val="800"/>
                        </a:spcAft>
                      </a:pPr>
                      <a:r>
                        <a:rPr lang="pt-BR" sz="1000" dirty="0">
                          <a:effectLst/>
                        </a:rPr>
                        <a:t>1.22</a:t>
                      </a:r>
                      <a:endParaRPr lang="pt-BR" sz="1100" dirty="0">
                        <a:effectLst/>
                      </a:endParaRPr>
                    </a:p>
                    <a:p>
                      <a:pPr algn="ctr">
                        <a:lnSpc>
                          <a:spcPct val="200000"/>
                        </a:lnSpc>
                        <a:spcAft>
                          <a:spcPts val="800"/>
                        </a:spcAft>
                      </a:pPr>
                      <a:r>
                        <a:rPr lang="pt-BR" sz="1000" dirty="0">
                          <a:effectLst/>
                        </a:rPr>
                        <a:t>0.11</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8272789"/>
                  </a:ext>
                </a:extLst>
              </a:tr>
            </a:tbl>
          </a:graphicData>
        </a:graphic>
      </p:graphicFrame>
      <p:sp>
        <p:nvSpPr>
          <p:cNvPr id="9" name="Rectangle 1">
            <a:extLst>
              <a:ext uri="{FF2B5EF4-FFF2-40B4-BE49-F238E27FC236}">
                <a16:creationId xmlns:a16="http://schemas.microsoft.com/office/drawing/2014/main" id="{10A5DD98-244C-4FC1-8947-587D9FCD6A6C}"/>
              </a:ext>
            </a:extLst>
          </p:cNvPr>
          <p:cNvSpPr>
            <a:spLocks noChangeArrowheads="1"/>
          </p:cNvSpPr>
          <p:nvPr/>
        </p:nvSpPr>
        <p:spPr bwMode="auto">
          <a:xfrm>
            <a:off x="4086869" y="1114089"/>
            <a:ext cx="480411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0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Regressão log</a:t>
            </a:r>
            <a:r>
              <a:rPr kumimoji="0" lang="pt-BR" altLang="pt-BR" sz="10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í</a:t>
            </a:r>
            <a:r>
              <a:rPr kumimoji="0" lang="pt-BR" altLang="pt-BR" sz="10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stica m</a:t>
            </a:r>
            <a:r>
              <a:rPr kumimoji="0" lang="pt-BR" altLang="pt-BR" sz="10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ú</a:t>
            </a:r>
            <a:r>
              <a:rPr kumimoji="0" lang="pt-BR" altLang="pt-BR" sz="10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ltipla para falha do CNAF</a:t>
            </a:r>
            <a:endParaRPr kumimoji="0" lang="pt-BR" altLang="pt-BR" sz="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Ajustado para idade, gênero e ra</a:t>
            </a:r>
            <a:r>
              <a:rPr kumimoji="0" lang="pt-BR" altLang="pt-BR" sz="1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ç</a:t>
            </a:r>
            <a:r>
              <a:rPr kumimoji="0" lang="pt-BR" altLang="pt-BR"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 Abrevia</a:t>
            </a:r>
            <a:r>
              <a:rPr kumimoji="0" lang="pt-BR" altLang="pt-BR" sz="1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ç</a:t>
            </a:r>
            <a:r>
              <a:rPr kumimoji="0" lang="pt-BR" altLang="pt-BR"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ões: HAS, hipertensão arterial sistêmica; DM2, diabetes mellitus tipo 2; CNAF, cateter nasal de alto fluxo.</a:t>
            </a:r>
            <a:endParaRPr kumimoji="0" lang="pt-BR" altLang="pt-BR" sz="1800" b="0" i="0" u="none" strike="noStrike" cap="none" normalizeH="0" baseline="0" dirty="0">
              <a:ln>
                <a:noFill/>
              </a:ln>
              <a:solidFill>
                <a:schemeClr val="tx1"/>
              </a:solidFill>
              <a:effectLst/>
              <a:latin typeface="Arial" panose="020B0604020202020204" pitchFamily="34" charset="0"/>
            </a:endParaRPr>
          </a:p>
        </p:txBody>
      </p:sp>
      <p:sp>
        <p:nvSpPr>
          <p:cNvPr id="11" name="CaixaDeTexto 10">
            <a:extLst>
              <a:ext uri="{FF2B5EF4-FFF2-40B4-BE49-F238E27FC236}">
                <a16:creationId xmlns:a16="http://schemas.microsoft.com/office/drawing/2014/main" id="{176DD0DD-27D6-499D-B09F-4AE51CD019EC}"/>
              </a:ext>
            </a:extLst>
          </p:cNvPr>
          <p:cNvSpPr txBox="1"/>
          <p:nvPr/>
        </p:nvSpPr>
        <p:spPr>
          <a:xfrm>
            <a:off x="4175645" y="5035822"/>
            <a:ext cx="4804115" cy="1350434"/>
          </a:xfrm>
          <a:prstGeom prst="rect">
            <a:avLst/>
          </a:prstGeom>
          <a:noFill/>
        </p:spPr>
        <p:txBody>
          <a:bodyPr wrap="square">
            <a:spAutoFit/>
          </a:bodyPr>
          <a:lstStyle/>
          <a:p>
            <a:pPr algn="just">
              <a:lnSpc>
                <a:spcPct val="150000"/>
              </a:lnSpc>
            </a:pPr>
            <a:r>
              <a:rPr lang="pt-BR" sz="1400" b="1" dirty="0">
                <a:solidFill>
                  <a:srgbClr val="000000"/>
                </a:solidFill>
                <a:effectLst/>
                <a:latin typeface="Times New Roman" panose="02020603050405020304" pitchFamily="18" charset="0"/>
                <a:ea typeface="Calibri" panose="020F0502020204030204" pitchFamily="34" charset="0"/>
              </a:rPr>
              <a:t>Conclusão: </a:t>
            </a:r>
            <a:r>
              <a:rPr lang="pt-BR" sz="1400" dirty="0">
                <a:solidFill>
                  <a:srgbClr val="000000"/>
                </a:solidFill>
                <a:effectLst/>
                <a:latin typeface="Times New Roman" panose="02020603050405020304" pitchFamily="18" charset="0"/>
                <a:ea typeface="Calibri" panose="020F0502020204030204" pitchFamily="34" charset="0"/>
              </a:rPr>
              <a:t>O estudo sugere que escores já utilizados na prática como SAPS 3 e APACHE II podem auxiliar na seleção de pacientes com risco de falha no uso de CNAF, podendo evitar o atraso na indicação da VMI. </a:t>
            </a:r>
            <a:endParaRPr lang="pt-BR" sz="1400" dirty="0"/>
          </a:p>
        </p:txBody>
      </p:sp>
      <p:sp>
        <p:nvSpPr>
          <p:cNvPr id="6" name="Retângulo 5">
            <a:extLst>
              <a:ext uri="{FF2B5EF4-FFF2-40B4-BE49-F238E27FC236}">
                <a16:creationId xmlns:a16="http://schemas.microsoft.com/office/drawing/2014/main" id="{8FA24E75-9B70-4156-9356-91B69B508795}"/>
              </a:ext>
            </a:extLst>
          </p:cNvPr>
          <p:cNvSpPr/>
          <p:nvPr/>
        </p:nvSpPr>
        <p:spPr>
          <a:xfrm>
            <a:off x="-3533" y="-90269"/>
            <a:ext cx="9147533" cy="1050267"/>
          </a:xfrm>
          <a:prstGeom prst="rect">
            <a:avLst/>
          </a:prstGeom>
          <a:solidFill>
            <a:srgbClr val="015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pic>
        <p:nvPicPr>
          <p:cNvPr id="10" name="Imagem 9">
            <a:extLst>
              <a:ext uri="{FF2B5EF4-FFF2-40B4-BE49-F238E27FC236}">
                <a16:creationId xmlns:a16="http://schemas.microsoft.com/office/drawing/2014/main" id="{5F6743C2-A35B-431F-B48F-B4B0A1846F3A}"/>
              </a:ext>
            </a:extLst>
          </p:cNvPr>
          <p:cNvPicPr>
            <a:picLocks noChangeAspect="1"/>
          </p:cNvPicPr>
          <p:nvPr/>
        </p:nvPicPr>
        <p:blipFill>
          <a:blip r:embed="rId2"/>
          <a:stretch>
            <a:fillRect/>
          </a:stretch>
        </p:blipFill>
        <p:spPr>
          <a:xfrm>
            <a:off x="7155403" y="-90270"/>
            <a:ext cx="1977832" cy="1050267"/>
          </a:xfrm>
          <a:prstGeom prst="rect">
            <a:avLst/>
          </a:prstGeom>
        </p:spPr>
      </p:pic>
    </p:spTree>
    <p:extLst>
      <p:ext uri="{BB962C8B-B14F-4D97-AF65-F5344CB8AC3E}">
        <p14:creationId xmlns:p14="http://schemas.microsoft.com/office/powerpoint/2010/main" val="190014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952A6F1-C2A4-4A71-904F-55A78A755D13}"/>
              </a:ext>
            </a:extLst>
          </p:cNvPr>
          <p:cNvSpPr>
            <a:spLocks noGrp="1"/>
          </p:cNvSpPr>
          <p:nvPr>
            <p:ph idx="1"/>
          </p:nvPr>
        </p:nvSpPr>
        <p:spPr>
          <a:xfrm>
            <a:off x="0" y="0"/>
            <a:ext cx="9144000" cy="6858000"/>
          </a:xfrm>
        </p:spPr>
        <p:txBody>
          <a:bodyPr numCol="3">
            <a:normAutofit fontScale="25000" lnSpcReduction="20000"/>
          </a:bodyPr>
          <a:lstStyle/>
          <a:p>
            <a:pPr marL="0" marR="540385" lvl="0" indent="0" algn="just">
              <a:lnSpc>
                <a:spcPct val="120000"/>
              </a:lnSpc>
              <a:buNone/>
              <a:tabLst>
                <a:tab pos="228600" algn="l"/>
                <a:tab pos="457200" algn="l"/>
              </a:tabLst>
            </a:pPr>
            <a:endParaRPr lang="pt-BR" sz="4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540385" lvl="0" indent="0" algn="just">
              <a:lnSpc>
                <a:spcPct val="120000"/>
              </a:lnSpc>
              <a:buNone/>
              <a:tabLst>
                <a:tab pos="228600" algn="l"/>
                <a:tab pos="457200" algn="l"/>
              </a:tabLst>
            </a:pPr>
            <a:endPar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Dhama</a:t>
            </a: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 Khan S, </a:t>
            </a:r>
            <a:r>
              <a:rPr lang="pt-B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Tiwari</a:t>
            </a: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R, </a:t>
            </a:r>
            <a:r>
              <a:rPr lang="pt-B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Sircar</a:t>
            </a: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 </a:t>
            </a:r>
            <a:r>
              <a:rPr lang="pt-B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Bhat</a:t>
            </a: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 Malik YS, Singh KP, </a:t>
            </a:r>
            <a:r>
              <a:rPr lang="pt-B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Chaicumpa</a:t>
            </a: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 </a:t>
            </a:r>
            <a:r>
              <a:rPr lang="pt-B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Bonilla-Aldana</a:t>
            </a:r>
            <a:r>
              <a:rPr lang="pt-B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DK, Rodriguez-Morales AJ. 2020.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Coronavirus disease 2019 –COVID-19. Clin Microbiol Rev 33:e00028-20.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Jones DS. History in a Crisis - Lessons for Covid-19. N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Engl</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 Med. 2020 Apr 30;382(18):1681-1683.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Morens</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DM,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Daszak</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P, Markel H, Taubenberger JK. Pandemic COVID-19 Joins History's Pandemic Legion. mBio. 2020 May 29;11(3):e00812-20.</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RECOVERY Collaborative Group,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Horby</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P, Lim WS,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Emberson</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JR,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Mafham</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 Bell JL,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Linsell</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L,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Staplin</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N,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Brightling</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C,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Ustianowski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Elmahi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Prudon</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B, Green C, Felton T, Chadwick D,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Rege</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K,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Fegan</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C, Chappell LC, Faust SN, Jaki T, Jeffery K, Montgomery A, Rowan K,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Juszczak</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E, Baillie JK, Haynes R,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Landray</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MJ. Dexamethasone in Hospitalized Patients with Covid-19. N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Engl</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 Med. 2021 Feb 25;384(8):693-704.</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Guimarães</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PO, Quirk D, Furtado RH, Maia LN, Saraiva JF, Antunes MO,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Kalil</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Filho R, Junior VM,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Soeiro</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Tognon</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AP,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Veiga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VC, Martins PA,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Moia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DDF, Sampaio BS, Assis SRL, Soares RVP, Piano LPA, Castilho K,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Momesso</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RGRAP,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Monfardini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F,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Guimarães</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HP, Ponce de Leon D,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Dulcine</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 Pinheiro MRT,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Gunay</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LM,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Deuring</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JJ, Rizzo LV,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Koncz</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T, Berwanger O; STOP-COVID Trial Investigators. Tofacitinib in Patients Hospitalized with Covid-19 Pneumonia. N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Engl</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 Med. 2021 Jul 29;385(5):406-415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Salama C, Han J,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Yau</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L, Reiss WG, Kramer B,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Neidhart</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JD,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Criner</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GJ, Kaplan-Lewis E, Baden R, Pandit L, Cameron ML, Garcia-Diaz J, Chávez V,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Mekebeb</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-Reuter M, Lima de Menezes F, Shah R, González-Lara MF,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Assman</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B, Freedman J, Mohan SV. Tocilizumab in Patients Hospitalized with Covid-19 Pneumonia. N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Engl</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 Med. 2021 Jan 7;384(1):20-30.</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Agarwal 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Basmaji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Muttalib</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F,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Granton</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D, Chaudhuri D, Chetan D, Hu M, Fernando SM,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Honarmand</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K,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Bakaa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L, Brar S,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Rochwerg</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B, Adhikari NK, Lamontagne F, Murthy S, Hui DSC,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Gomersall</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C,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Mubareka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S, Diaz JV, Burns KEA,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Couban</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R, Ibrahim Q,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Guyatt</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GH,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Vandvik</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PO. High-flow nasal cannula for acute hypoxemic respiratory failure in patients with COVID-19: systematic reviews of effectiveness and its risks of aerosolization, dispersion, and infection transmission. Can J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Anaesth</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2020 Sep;67(9):1217-1248.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Helviz</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Y,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Einav</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S. A Systematic Review of the High-flow Nasal Cannula for Adult Patients. Crit Care. 2018 Mar 20;22(1):71.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Rochwerg</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B,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Einav</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S, Chaudhuri D,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Mancebo</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 Mauri T,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Helviz</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Y,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Goligher</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EC, Jaber S, Ricard JD,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Rittayamai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N, Roca O, Antonelli M, Maggiore SM,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Demoule</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Hodgson CL,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Mercat</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Wilcox ME,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Granton</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D, Wang D,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Azoulay</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Ouanes-Besbes</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L,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Cinnella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G,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Rauseo</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 Carvalho C,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Dessap-Mekontso</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Fraser J, Frat JP,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Gomersall</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C,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Grasselli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G, Hernandez G, Jog S,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Pesenti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Riviello</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ED, Slutsky AS, Stapleton RD, Talmor D,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Thille</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AW,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Brochard</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L, Burns KEA. The role for high flow nasal cannula as a respiratory support strategy in adults: a clinical practice guideline. Intensive Care Med. 2020 Dec;46(12):2226-2237.</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Gürün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Kaya A,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Öz</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 Erol S,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Çiftçi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F,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Çiledağ</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 Kaya. High flow nasal cannula in COVID-19: a literature review.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Tuberk</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Toraks</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2020;68(2):168-174.</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Grieco</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DL,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Menga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LS,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Cesarano</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Rosà</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T, Spadaro S,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Bitondo</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Montomoli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Falò</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G,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Tonetti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T,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Cutuli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SL,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Pintaudi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G,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Tanzarella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ES,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Piervincenzi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E, Bongiovanni F,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Dell'Anna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Delle</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Cese</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L, Berardi C,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Carelli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S, Bocci MG,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Montini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L, Bello G,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Natalini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D, De Pascale G,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Velardo</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 Volta CA, Ranieri VM, Conti G, Maggiore SM, Antonelli M; COVID-ICU Gemelli Study Group. Effect of Helmet Noninvasive Ventilation vs High-Flow Nasal Oxygen on Days Free of Respiratory Support in Patients With COVID-19 and Moderate to Severe Hypoxemic Respiratory Failure: The HENIVOT Randomized Clinical Trial. JAMA. 2021 May 4;325(17):1731-1743</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Wang K, Zhao W, Li J, Shu W, Duan J. The experience of high-flow nasal cannula in hospitalized patients with 2019 novel coronavirus-infected pneumonia in two hospitals of Chongqing, China. Ann Intensive Care. 2020 Mar 30;10(1):37.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Lyons C, Callaghan M. The use of high-flow nasal oxygen in COVID-19.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Anaesthesia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2020 Jul;75(7):843-847.</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Garner O,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Dongarwar</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D,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Salihu</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HM,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Barrantes</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Perez JH, Abraham J, McBride C, Mathew S, Antony P, Collins K, Richards KL, Howard CM. Predictors of failure of high flow nasal cannula failure in acute hypoxemic respiratory failure due to COVID-19. Respir Med. 2021 Aug-Sep;185:106474</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Goury</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Moussanang</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JA, Bard 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Champenois</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V, Julien G, Dupont V,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Mourvillier</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B. Predictive factors associated with high-flow nasal cannula success for COVID-19-related acute hypoxemic respiratory failure. Health Sci Rep. 2021 May 7;4(2):e287.</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Goh KJ, Chai HZ, Ong TH,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Sewa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DW,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Phua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GC, Tan QL. Early prediction of high flow nasal cannula therapy outcomes using a modified ROX index incorporating heart rate. J Intensive Care. 2020 Jun 22;8:41.</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pt-BR"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Mellado-Artigas</a:t>
            </a:r>
            <a:r>
              <a:rPr lang="pt-BR"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R, </a:t>
            </a:r>
            <a:r>
              <a:rPr lang="pt-BR"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Mujica</a:t>
            </a:r>
            <a:r>
              <a:rPr lang="pt-BR"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LE, Ruiz ML, </a:t>
            </a:r>
            <a:r>
              <a:rPr lang="pt-BR"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Ferreyro</a:t>
            </a:r>
            <a:r>
              <a:rPr lang="pt-BR"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BL, </a:t>
            </a:r>
            <a:r>
              <a:rPr lang="pt-BR"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Angriman</a:t>
            </a:r>
            <a:r>
              <a:rPr lang="pt-BR"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F, </a:t>
            </a:r>
            <a:r>
              <a:rPr lang="pt-BR"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Arruti</a:t>
            </a:r>
            <a:r>
              <a:rPr lang="pt-BR"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E, Torres A, </a:t>
            </a:r>
            <a:r>
              <a:rPr lang="pt-BR"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Barbeta</a:t>
            </a:r>
            <a:r>
              <a:rPr lang="pt-BR"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E, Villar J, Ferrando C; COVID-19 Spanish ICU Network. </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Predictors of failure with high-flow nasal oxygen therapy in COVID-19 patients with acute respiratory failure: a multicenter observational study. J Intensive Care. 2021 Mar 5;9(1):23</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Roca O,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Messika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Caralt</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B, García-de-</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Acilu</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Sztrymf</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B, Ricard JD,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Masclans</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JR. Predicting success of high-flow nasal cannula in pneumonia patients with hypoxemic respiratory failure: The utility of the ROX index. J Crit Care. 2016 Oct;35:200-5.</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Lewis SR, Baker PE, Parker, Smith AF. High‐flow nasal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cannulae</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for respiratory support in adult intensive care patients. Cochrane Database of Systematic Reviews. 2021. No 3. John Wiley &amp; Sons, Ltd. 1465-1858</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Chatterjee, NA, Jensen, PN, Harris, AW, et al. Admission respiratory status predicts mortality in COVID-19. Influenza Other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Respi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Viruses. 2021; 00: 1– 4.</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Chandel 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Patolia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S, Brown AW, Collins AC,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Sahjwani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D,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Khangoora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V, Cameron PC, Desai 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Kasarabada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Kilcullen JK, Nathan SD, King CS. High-Flow Nasal Cannula Therapy in COVID-19: Using the ROX Index to Predict Success. Respir Care. 2021 Jun;66(6):909-919.</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Frat JP,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Thille</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AW,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Mercat</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Girault</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C,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Ragot</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S,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Perbet</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S, Prat G,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Boulain</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T,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Morawiec</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Cottereau</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Devaquet</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Nseir</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S,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Razazi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K, Mira JP,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Argaud</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L,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Chakarian</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JC, Ricard JD,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Wittebole</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X, Chevalier S,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Herbland</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Fartoukh</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 Constantin JM,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Tonnelier</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JM, Pierrot 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Mathonnet</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Béduneau</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G,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Delétage-Métreau</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C, Richard JC,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Brochard</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L, Robert R; FLORALI Study Group; REVA Network. High-flow oxygen through nasal cannula in acute hypoxemic respiratory failure. N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Engl</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 Med. 2015 Jun 4;372(23):2185-96.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Elshazli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RM,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Toraih</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EA,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Elgaml</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El-</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Mowafy</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 El-</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Mesery</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 Amin MN, Hussein MH,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Killackey</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MT,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Fawzy</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MS,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Kandil</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E. Diagnostic and prognostic value of hematological and immunological markers in COVID-19 infection: A meta-analysis of 6320 patients.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PLoS</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One. 2020 Aug 21;15(8):e0238160.</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Izcovich</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Ragusa MA,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Tortosa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F,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Lavena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Marzio</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Agnoletti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C,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Bengolea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Ceirano</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Espinosa F, Saavedra E, Sanguine V,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Tassara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 Cid C, Catalano HN, Agarwal 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Foroutan</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F, Rada G. Prognostic factors for severity and mortality in patients infected with COVID-19: A systematic review.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PLoS</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One. 2020 Nov 17;15(11):e0241955</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Bashash</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D, Hosseini-</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Baharanchi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FS,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Rezaie-Tavirani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 Safa M, Akbari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Dilmaghani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N,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Faranoush</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Abolghasemi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H. The Prognostic Value of Thrombocytopenia in COVID-19 Patients; a Systematic Review and Meta-Analysis. Arch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Acad</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Emerg</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Med. 2020 Sep 19;8(1):e75.</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Ghahramani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S, Tabrizi R,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Lankarani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KB,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Kashani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SMA, Rezaei S,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Zeidi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N, Akbari M,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Heydari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ST, Akbari H,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Nowrouzi-Sohrabi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P,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Ahmadizar</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F. Laboratory features of severe vs. non-severe COVID-19 patients in Asian populations: a systematic review and meta-analysis. Eur J Med Res. 2020 Aug 3;25(1):30.</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Calligaro</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GL, Lalla U, Audley G, Gina P, Miller MG, Mendelson M, Dlamini S, Wasserman S,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Meintjes</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G, Peter J, Levin D, Dave JA,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Ntusi</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N, Meier S, Little F, Moodley DL,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Louw</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EH, Nortje A, Parker A,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Taljaard</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JJ, Allwood BW,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Dheda</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K,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Koegelenberg</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CFN. The utility of high-flow nasal oxygen for severe COVID-19 pneumonia in a resource-constrained setting: A multi-</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centre</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prospective observational study.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EClinicalMedicine</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2020 Nov;28:100570</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1C1D1E"/>
                </a:solidFill>
                <a:effectLst/>
                <a:latin typeface="Times New Roman" panose="02020603050405020304" pitchFamily="18" charset="0"/>
                <a:ea typeface="Calibri" panose="020F0502020204030204" pitchFamily="34" charset="0"/>
                <a:cs typeface="Times New Roman" panose="02020603050405020304" pitchFamily="18" charset="0"/>
              </a:rPr>
              <a:t>STRAND, K. and FLAATTEN, H. Severity scoring in the ICU: a review. Acta </a:t>
            </a:r>
            <a:r>
              <a:rPr lang="en-US" sz="2400" dirty="0" err="1">
                <a:solidFill>
                  <a:srgbClr val="1C1D1E"/>
                </a:solidFill>
                <a:effectLst/>
                <a:latin typeface="Times New Roman" panose="02020603050405020304" pitchFamily="18" charset="0"/>
                <a:ea typeface="Calibri" panose="020F0502020204030204" pitchFamily="34" charset="0"/>
                <a:cs typeface="Times New Roman" panose="02020603050405020304" pitchFamily="18" charset="0"/>
              </a:rPr>
              <a:t>Anaesthesiologica</a:t>
            </a:r>
            <a:r>
              <a:rPr lang="en-US" sz="2400" dirty="0">
                <a:solidFill>
                  <a:srgbClr val="1C1D1E"/>
                </a:solidFill>
                <a:effectLst/>
                <a:latin typeface="Times New Roman" panose="02020603050405020304" pitchFamily="18" charset="0"/>
                <a:ea typeface="Calibri" panose="020F0502020204030204" pitchFamily="34" charset="0"/>
                <a:cs typeface="Times New Roman" panose="02020603050405020304" pitchFamily="18" charset="0"/>
              </a:rPr>
              <a:t> Scandinavica, 2008; 52: 467-478.</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403D39"/>
                </a:solidFill>
                <a:effectLst/>
                <a:latin typeface="Times New Roman" panose="02020603050405020304" pitchFamily="18" charset="0"/>
                <a:ea typeface="Calibri" panose="020F0502020204030204" pitchFamily="34" charset="0"/>
                <a:cs typeface="Times New Roman" panose="02020603050405020304" pitchFamily="18" charset="0"/>
              </a:rPr>
              <a:t>Keegan, Mark T. and Soares, Marcio. </a:t>
            </a:r>
            <a:r>
              <a:rPr lang="pt-BR" sz="2400" dirty="0">
                <a:solidFill>
                  <a:srgbClr val="403D39"/>
                </a:solidFill>
                <a:effectLst/>
                <a:latin typeface="Times New Roman" panose="02020603050405020304" pitchFamily="18" charset="0"/>
                <a:ea typeface="Calibri" panose="020F0502020204030204" pitchFamily="34" charset="0"/>
                <a:cs typeface="Times New Roman" panose="02020603050405020304" pitchFamily="18" charset="0"/>
              </a:rPr>
              <a:t>O que todo intensivista deveria saber sobre os sistemas de escore prognóstico e mortalidade ajustada ao risco. Revista Brasileira de Terapia Intensiva [online]. 2016, v. 28, n. 3 [</a:t>
            </a:r>
            <a:r>
              <a:rPr lang="pt-BR" sz="2400" dirty="0" err="1">
                <a:solidFill>
                  <a:srgbClr val="403D39"/>
                </a:solidFill>
                <a:effectLst/>
                <a:latin typeface="Times New Roman" panose="02020603050405020304" pitchFamily="18" charset="0"/>
                <a:ea typeface="Calibri" panose="020F0502020204030204" pitchFamily="34" charset="0"/>
                <a:cs typeface="Times New Roman" panose="02020603050405020304" pitchFamily="18" charset="0"/>
              </a:rPr>
              <a:t>Accessed</a:t>
            </a:r>
            <a:r>
              <a:rPr lang="pt-BR" sz="2400" dirty="0">
                <a:solidFill>
                  <a:srgbClr val="403D39"/>
                </a:solidFill>
                <a:effectLst/>
                <a:latin typeface="Times New Roman" panose="02020603050405020304" pitchFamily="18" charset="0"/>
                <a:ea typeface="Calibri" panose="020F0502020204030204" pitchFamily="34" charset="0"/>
                <a:cs typeface="Times New Roman" panose="02020603050405020304" pitchFamily="18" charset="0"/>
              </a:rPr>
              <a:t> 9 </a:t>
            </a:r>
            <a:r>
              <a:rPr lang="pt-BR" sz="2400" dirty="0" err="1">
                <a:solidFill>
                  <a:srgbClr val="403D39"/>
                </a:solidFill>
                <a:effectLst/>
                <a:latin typeface="Times New Roman" panose="02020603050405020304" pitchFamily="18" charset="0"/>
                <a:ea typeface="Calibri" panose="020F0502020204030204" pitchFamily="34" charset="0"/>
                <a:cs typeface="Times New Roman" panose="02020603050405020304" pitchFamily="18" charset="0"/>
              </a:rPr>
              <a:t>September</a:t>
            </a:r>
            <a:r>
              <a:rPr lang="pt-BR" sz="2400" dirty="0">
                <a:solidFill>
                  <a:srgbClr val="403D39"/>
                </a:solidFill>
                <a:effectLst/>
                <a:latin typeface="Times New Roman" panose="02020603050405020304" pitchFamily="18" charset="0"/>
                <a:ea typeface="Calibri" panose="020F0502020204030204" pitchFamily="34" charset="0"/>
                <a:cs typeface="Times New Roman" panose="02020603050405020304" pitchFamily="18" charset="0"/>
              </a:rPr>
              <a:t> 2021] , pp. 264-269.</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buFont typeface="+mj-lt"/>
              <a:buAutoNum type="arabicPeriod"/>
              <a:tabLst>
                <a:tab pos="228600" algn="l"/>
                <a:tab pos="457200" algn="l"/>
              </a:tabLst>
            </a:pP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Tian W, Jiang W, Yao J, Nicholson CJ, Li RH,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Sigurslid</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HH, Wooster L, Rotter JI, Guo X, Malhotra R. Predictors of mortality in hospitalized COVID-19 patients: A systematic review and meta-analysis. J Med </a:t>
            </a:r>
            <a:r>
              <a:rPr lang="en-US" sz="24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Virol</a:t>
            </a:r>
            <a:r>
              <a:rPr lang="en-US" sz="24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2020 Oct;92(10):1875-1883. </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540385" lvl="0" indent="-342900" algn="just">
              <a:lnSpc>
                <a:spcPct val="120000"/>
              </a:lnSpc>
              <a:spcAft>
                <a:spcPts val="800"/>
              </a:spcAft>
              <a:buFont typeface="+mj-lt"/>
              <a:buAutoNum type="arabicPeriod"/>
              <a:tabLst>
                <a:tab pos="228600" algn="l"/>
              </a:tabLst>
            </a:pP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t-BR" dirty="0"/>
          </a:p>
        </p:txBody>
      </p:sp>
      <p:sp>
        <p:nvSpPr>
          <p:cNvPr id="4" name="CaixaDeTexto 3">
            <a:extLst>
              <a:ext uri="{FF2B5EF4-FFF2-40B4-BE49-F238E27FC236}">
                <a16:creationId xmlns:a16="http://schemas.microsoft.com/office/drawing/2014/main" id="{0DF31181-AB6B-44EA-81AC-9C8006A476C3}"/>
              </a:ext>
            </a:extLst>
          </p:cNvPr>
          <p:cNvSpPr txBox="1"/>
          <p:nvPr/>
        </p:nvSpPr>
        <p:spPr>
          <a:xfrm>
            <a:off x="736846" y="142043"/>
            <a:ext cx="2512381" cy="369332"/>
          </a:xfrm>
          <a:prstGeom prst="rect">
            <a:avLst/>
          </a:prstGeom>
          <a:noFill/>
        </p:spPr>
        <p:txBody>
          <a:bodyPr wrap="square" rtlCol="0">
            <a:spAutoFit/>
          </a:bodyPr>
          <a:lstStyle/>
          <a:p>
            <a:r>
              <a:rPr lang="pt-BR" b="1" dirty="0"/>
              <a:t>REFERÊNCIAS</a:t>
            </a:r>
          </a:p>
        </p:txBody>
      </p:sp>
    </p:spTree>
    <p:extLst>
      <p:ext uri="{BB962C8B-B14F-4D97-AF65-F5344CB8AC3E}">
        <p14:creationId xmlns:p14="http://schemas.microsoft.com/office/powerpoint/2010/main" val="1049742706"/>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2558</Words>
  <Application>Microsoft Office PowerPoint</Application>
  <PresentationFormat>Apresentação na tela (4:3)</PresentationFormat>
  <Paragraphs>77</Paragraphs>
  <Slides>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vt:i4>
      </vt:variant>
    </vt:vector>
  </HeadingPairs>
  <TitlesOfParts>
    <vt:vector size="8" baseType="lpstr">
      <vt:lpstr>Arial</vt:lpstr>
      <vt:lpstr>Calibri</vt:lpstr>
      <vt:lpstr>Calibri Light</vt:lpstr>
      <vt:lpstr>Times New Roman</vt:lpstr>
      <vt:lpstr>Tema do Office</vt:lpstr>
      <vt:lpstr>PERFIL DE PACIENTES E RISCO DE FALHA NO USO DO CATETER NASAL DE ALTO FLUXO EM UNIDADE DE TERAPIA INTENSIVA DE PACIENTES COM COVID19</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PERFIL DE PACIENTES E RISCO DE FALHA NO USO DO CATETER NASAL DE ALTO FLUXO EM UNIDADE DE TERAPIA INTENSIVA DE PACIENTES COM COVID19</dc:title>
  <dc:creator>João Vitor Domingues</dc:creator>
  <cp:lastModifiedBy>João Vitor Domingues</cp:lastModifiedBy>
  <cp:revision>6</cp:revision>
  <dcterms:created xsi:type="dcterms:W3CDTF">2021-09-09T20:39:38Z</dcterms:created>
  <dcterms:modified xsi:type="dcterms:W3CDTF">2021-10-06T21:19:38Z</dcterms:modified>
</cp:coreProperties>
</file>