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560" autoAdjust="0"/>
    <p:restoredTop sz="94660"/>
  </p:normalViewPr>
  <p:slideViewPr>
    <p:cSldViewPr snapToGrid="0">
      <p:cViewPr varScale="1">
        <p:scale>
          <a:sx n="54" d="100"/>
          <a:sy n="54" d="100"/>
        </p:scale>
        <p:origin x="4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04/10/2021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4294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04/10/2021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05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04/10/2021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3584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04/10/2021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400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04/10/2021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930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04/10/2021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711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04/10/2021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636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04/10/2021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167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04/10/2021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267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04/10/2021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1459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04/10/2021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73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8EEA-50A2-4AF5-B026-BBE85321CA9F}" type="datetimeFigureOut">
              <a:rPr lang="pt-BR" smtClean="0"/>
              <a:t>04/10/2021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736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55;p13"/>
          <p:cNvSpPr txBox="1"/>
          <p:nvPr/>
        </p:nvSpPr>
        <p:spPr>
          <a:xfrm>
            <a:off x="22849" y="2407789"/>
            <a:ext cx="2507584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Introdução/Fundamentos</a:t>
            </a:r>
          </a:p>
        </p:txBody>
      </p:sp>
      <p:sp>
        <p:nvSpPr>
          <p:cNvPr id="23" name="Google Shape;55;p13"/>
          <p:cNvSpPr txBox="1"/>
          <p:nvPr/>
        </p:nvSpPr>
        <p:spPr>
          <a:xfrm>
            <a:off x="341623" y="1044404"/>
            <a:ext cx="6350508" cy="651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</a:rPr>
              <a:t>Fatores </a:t>
            </a: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</a:rPr>
              <a:t>limitadores do rastreamento das neoplasias da mama em um município do interior mineiro</a:t>
            </a:r>
            <a:endParaRPr lang="pt-BR" sz="1400" b="1" dirty="0">
              <a:solidFill>
                <a:srgbClr val="07477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181984" y="4382429"/>
            <a:ext cx="30944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1000" dirty="0">
                <a:latin typeface="Open Sans"/>
              </a:rPr>
              <a:t>Identificar os fatores que limitam o rastreamento das neoplasias da mama em um município do interior mineiro.</a:t>
            </a:r>
            <a:endParaRPr lang="pt-BR" sz="10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2" name="Google Shape;55;p13"/>
          <p:cNvSpPr txBox="1"/>
          <p:nvPr/>
        </p:nvSpPr>
        <p:spPr>
          <a:xfrm>
            <a:off x="254518" y="3978903"/>
            <a:ext cx="1015742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Objetivos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186474" y="2793132"/>
            <a:ext cx="30843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000" dirty="0">
                <a:latin typeface="Open Sans"/>
              </a:rPr>
              <a:t>O câncer de mama é o segundo tipo mais comum no mundo</a:t>
            </a:r>
            <a:r>
              <a:rPr lang="pt-BR" sz="1000" baseline="30000" dirty="0">
                <a:latin typeface="Open Sans"/>
              </a:rPr>
              <a:t>1</a:t>
            </a:r>
            <a:r>
              <a:rPr lang="pt-BR" sz="1000" dirty="0">
                <a:latin typeface="Open Sans"/>
              </a:rPr>
              <a:t> e o mais incidente entre as </a:t>
            </a:r>
            <a:r>
              <a:rPr lang="pt-BR" sz="1000" dirty="0" smtClean="0">
                <a:latin typeface="Open Sans"/>
              </a:rPr>
              <a:t>mulheres, </a:t>
            </a:r>
            <a:r>
              <a:rPr lang="pt-BR" sz="1000" dirty="0">
                <a:latin typeface="Open Sans"/>
              </a:rPr>
              <a:t>sendo a principal causa de morte por câncer nesse público</a:t>
            </a:r>
            <a:r>
              <a:rPr lang="pt-BR" sz="1000" baseline="30000" dirty="0">
                <a:latin typeface="Open Sans"/>
              </a:rPr>
              <a:t>2</a:t>
            </a:r>
            <a:r>
              <a:rPr lang="pt-BR" sz="1000" dirty="0">
                <a:latin typeface="Open Sans"/>
              </a:rPr>
              <a:t>.  No Brasil, as discussões sobre o controle do câncer de mama no meio acadêmico e também nos diversos setores da sociedade têm como foco o rastreamento mamográfico</a:t>
            </a:r>
            <a:r>
              <a:rPr lang="pt-BR" sz="1000" baseline="30000" dirty="0">
                <a:latin typeface="Open Sans"/>
              </a:rPr>
              <a:t>3</a:t>
            </a:r>
            <a:r>
              <a:rPr lang="pt-BR" sz="1000" dirty="0">
                <a:latin typeface="Open Sans"/>
              </a:rPr>
              <a:t>.</a:t>
            </a:r>
            <a:endParaRPr lang="pt-BR" sz="10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4" name="Google Shape;55;p13"/>
          <p:cNvSpPr txBox="1"/>
          <p:nvPr/>
        </p:nvSpPr>
        <p:spPr>
          <a:xfrm>
            <a:off x="177755" y="4919055"/>
            <a:ext cx="1015742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Métodos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3580159" y="2777353"/>
            <a:ext cx="3110731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1000" dirty="0">
                <a:latin typeface="Open Sans"/>
              </a:rPr>
              <a:t>Como fatores limitantes do rastreamento das neoplasias de mama, foram apontados o limite de cotas de mamografia disponibilizado pelo Sistema Único de Saúde (SUS) (45%), o custo desse exame (25%), a recusa da paciente em realizá-lo (10%) e a idade da paciente (5%). O restante dos sujeitos de pesquisa afirmou não existir fator limitante (5%) ou optaram por não responder (10%). Com relação ao limite de cotas de mamografia disponibilizado pelo SUS nesse município, os relatos dos sujeitos de pesquisa apontaram que a disponibilidade do exame não supre a demanda. Também houve relatos que ainda há mulheres que se recusam ou tem resistência em realizar o exame e que isso tem interferido negativamente no diagnóstico precoce e consequentemente na cura e na sobrevida das pacientes.</a:t>
            </a:r>
            <a:endParaRPr lang="pt-BR" sz="10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6" name="Google Shape;55;p13"/>
          <p:cNvSpPr txBox="1"/>
          <p:nvPr/>
        </p:nvSpPr>
        <p:spPr>
          <a:xfrm>
            <a:off x="3498748" y="2384043"/>
            <a:ext cx="1346372" cy="326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Resultados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226720" y="5284686"/>
            <a:ext cx="309076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1000" dirty="0">
                <a:latin typeface="Open Sans"/>
              </a:rPr>
              <a:t>Estudo descritivo com abordagem quanti-qualitativa, desenvolvido em 2018 em um município do interior de Minas Gerais, Brasil, com 20 médicos que atuavam na rede pública e/ou na rede particular. O estudo foi aprovado pelo Comitê de Ética em Pesquisa (CEP), com número do parecer: 2.755.732. Os dados foram obtidos por meio de questionários com perguntas abertas e fechadas. A estatística descritiva simples foi utilizada para a análise dos dados quantitativos e a análise de conteúdo, modalidade temática, para os dados qualitativos. Ressalta-se que este estudo faz parte de uma pesquisa maior que foi realizada. </a:t>
            </a:r>
            <a:endParaRPr lang="pt-BR" sz="10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3634239" y="5869199"/>
            <a:ext cx="305789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1000" dirty="0">
                <a:latin typeface="Open Sans"/>
              </a:rPr>
              <a:t>Através deste estudo, nota-se que os entraves que dificultam o diagnóstico das neoplasias mamárias devem-se, principalmente, a quantidade de recursos destinados às mamografias, o custo desse exame e a desinformação das mulheres. Assim, percebe-se a necessidade de desenvolvimento de políticas públicas que visem a conscientização dos gestores de saúde e das mulheres sobre a importância da mamografia para diagnóstico e prognóstico das pessoas com neoplasias da mama.</a:t>
            </a:r>
            <a:endParaRPr lang="pt-BR" sz="10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9" name="Google Shape;55;p13"/>
          <p:cNvSpPr txBox="1"/>
          <p:nvPr/>
        </p:nvSpPr>
        <p:spPr>
          <a:xfrm>
            <a:off x="3480292" y="5459425"/>
            <a:ext cx="3193383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Conclusões/Considerações Finais</a:t>
            </a:r>
          </a:p>
        </p:txBody>
      </p:sp>
      <p:sp>
        <p:nvSpPr>
          <p:cNvPr id="43" name="Retângulo 42"/>
          <p:cNvSpPr/>
          <p:nvPr/>
        </p:nvSpPr>
        <p:spPr>
          <a:xfrm flipV="1">
            <a:off x="229514" y="2706280"/>
            <a:ext cx="2796667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Retângulo 43"/>
          <p:cNvSpPr/>
          <p:nvPr/>
        </p:nvSpPr>
        <p:spPr>
          <a:xfrm>
            <a:off x="229514" y="4299273"/>
            <a:ext cx="2853233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Retângulo 46"/>
          <p:cNvSpPr/>
          <p:nvPr/>
        </p:nvSpPr>
        <p:spPr>
          <a:xfrm flipV="1">
            <a:off x="3683518" y="5800294"/>
            <a:ext cx="2959335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Retângulo 47"/>
          <p:cNvSpPr/>
          <p:nvPr/>
        </p:nvSpPr>
        <p:spPr>
          <a:xfrm flipV="1">
            <a:off x="3631255" y="2692108"/>
            <a:ext cx="3030342" cy="606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Retângulo 48"/>
          <p:cNvSpPr/>
          <p:nvPr/>
        </p:nvSpPr>
        <p:spPr>
          <a:xfrm>
            <a:off x="295610" y="5238695"/>
            <a:ext cx="2853233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Shape 97"/>
          <p:cNvSpPr txBox="1"/>
          <p:nvPr/>
        </p:nvSpPr>
        <p:spPr>
          <a:xfrm>
            <a:off x="3631255" y="7966164"/>
            <a:ext cx="2992851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/>
            <a:r>
              <a:rPr lang="pt-BR" sz="800" dirty="0">
                <a:latin typeface="Open Sans"/>
              </a:rPr>
              <a:t>1 Sociedade Brasileira de </a:t>
            </a:r>
            <a:r>
              <a:rPr lang="pt-BR" sz="800" dirty="0" err="1">
                <a:latin typeface="Open Sans"/>
              </a:rPr>
              <a:t>Mastologia</a:t>
            </a:r>
            <a:r>
              <a:rPr lang="pt-BR" sz="800" dirty="0">
                <a:latin typeface="Open Sans"/>
              </a:rPr>
              <a:t>. Sociedades brasileiras recomendam mamografia a partir dos 40 anos. Rio de Janeiro; 2017. </a:t>
            </a:r>
          </a:p>
          <a:p>
            <a:pPr algn="just"/>
            <a:r>
              <a:rPr lang="pt-BR" sz="800" dirty="0">
                <a:latin typeface="Open Sans"/>
              </a:rPr>
              <a:t> </a:t>
            </a:r>
            <a:r>
              <a:rPr lang="pt-BR" sz="800" dirty="0" smtClean="0">
                <a:latin typeface="Open Sans"/>
              </a:rPr>
              <a:t>2 </a:t>
            </a:r>
            <a:r>
              <a:rPr lang="pt-BR" sz="800" dirty="0" err="1">
                <a:latin typeface="Open Sans"/>
              </a:rPr>
              <a:t>International</a:t>
            </a:r>
            <a:r>
              <a:rPr lang="pt-BR" sz="800" dirty="0">
                <a:latin typeface="Open Sans"/>
              </a:rPr>
              <a:t> </a:t>
            </a:r>
            <a:r>
              <a:rPr lang="pt-BR" sz="800" dirty="0" err="1">
                <a:latin typeface="Open Sans"/>
              </a:rPr>
              <a:t>Agency</a:t>
            </a:r>
            <a:r>
              <a:rPr lang="pt-BR" sz="800" dirty="0">
                <a:latin typeface="Open Sans"/>
              </a:rPr>
              <a:t> for </a:t>
            </a:r>
            <a:r>
              <a:rPr lang="pt-BR" sz="800" dirty="0" err="1">
                <a:latin typeface="Open Sans"/>
              </a:rPr>
              <a:t>Research</a:t>
            </a:r>
            <a:r>
              <a:rPr lang="pt-BR" sz="800" dirty="0">
                <a:latin typeface="Open Sans"/>
              </a:rPr>
              <a:t> </a:t>
            </a:r>
            <a:r>
              <a:rPr lang="pt-BR" sz="800" dirty="0" err="1">
                <a:latin typeface="Open Sans"/>
              </a:rPr>
              <a:t>on</a:t>
            </a:r>
            <a:r>
              <a:rPr lang="pt-BR" sz="800" dirty="0">
                <a:latin typeface="Open Sans"/>
              </a:rPr>
              <a:t> </a:t>
            </a:r>
            <a:r>
              <a:rPr lang="pt-BR" sz="800" dirty="0" err="1">
                <a:latin typeface="Open Sans"/>
              </a:rPr>
              <a:t>Cancer</a:t>
            </a:r>
            <a:r>
              <a:rPr lang="pt-BR" sz="800" dirty="0">
                <a:latin typeface="Open Sans"/>
              </a:rPr>
              <a:t>. </a:t>
            </a:r>
            <a:r>
              <a:rPr lang="pt-BR" sz="800" b="1" dirty="0" err="1">
                <a:latin typeface="Open Sans"/>
              </a:rPr>
              <a:t>Cancer</a:t>
            </a:r>
            <a:r>
              <a:rPr lang="pt-BR" sz="800" b="1" dirty="0">
                <a:latin typeface="Open Sans"/>
              </a:rPr>
              <a:t> </a:t>
            </a:r>
            <a:r>
              <a:rPr lang="pt-BR" sz="800" b="1" dirty="0" err="1">
                <a:latin typeface="Open Sans"/>
              </a:rPr>
              <a:t>today</a:t>
            </a:r>
            <a:r>
              <a:rPr lang="pt-BR" sz="800" dirty="0">
                <a:latin typeface="Open Sans"/>
              </a:rPr>
              <a:t>. Lyon: WHO; 2020.</a:t>
            </a:r>
          </a:p>
          <a:p>
            <a:pPr algn="just"/>
            <a:r>
              <a:rPr lang="pt-BR" sz="800" dirty="0">
                <a:latin typeface="Open Sans"/>
              </a:rPr>
              <a:t> </a:t>
            </a:r>
            <a:r>
              <a:rPr lang="pt-BR" sz="800" dirty="0" smtClean="0">
                <a:latin typeface="Open Sans"/>
              </a:rPr>
              <a:t>3 </a:t>
            </a:r>
            <a:r>
              <a:rPr lang="pt-BR" sz="800" dirty="0" err="1">
                <a:latin typeface="Open Sans"/>
              </a:rPr>
              <a:t>Migowski</a:t>
            </a:r>
            <a:r>
              <a:rPr lang="pt-BR" sz="800" dirty="0">
                <a:latin typeface="Open Sans"/>
              </a:rPr>
              <a:t> A, Dias MBK, </a:t>
            </a:r>
            <a:r>
              <a:rPr lang="pt-BR" sz="800" dirty="0" err="1">
                <a:latin typeface="Open Sans"/>
              </a:rPr>
              <a:t>Nadanovsky</a:t>
            </a:r>
            <a:r>
              <a:rPr lang="pt-BR" sz="800" dirty="0">
                <a:latin typeface="Open Sans"/>
              </a:rPr>
              <a:t> P, Silva GA, </a:t>
            </a:r>
            <a:r>
              <a:rPr lang="pt-BR" sz="800" dirty="0" err="1">
                <a:latin typeface="Open Sans"/>
              </a:rPr>
              <a:t>Sant’ana</a:t>
            </a:r>
            <a:r>
              <a:rPr lang="pt-BR" sz="800" dirty="0">
                <a:latin typeface="Open Sans"/>
              </a:rPr>
              <a:t> DR, Stein AT. Diretrizes para detecção precoce do câncer de mama no Brasil. III – Desafios à implementação.</a:t>
            </a:r>
            <a:r>
              <a:rPr lang="pt-BR" sz="800" b="1" dirty="0">
                <a:latin typeface="Open Sans"/>
              </a:rPr>
              <a:t> </a:t>
            </a:r>
            <a:r>
              <a:rPr lang="pt-BR" sz="800" dirty="0" err="1">
                <a:latin typeface="Open Sans"/>
              </a:rPr>
              <a:t>Cad</a:t>
            </a:r>
            <a:r>
              <a:rPr lang="pt-BR" sz="800" dirty="0">
                <a:latin typeface="Open Sans"/>
              </a:rPr>
              <a:t> Saúde Pública. 2018; 34(6): e00046317.</a:t>
            </a:r>
          </a:p>
        </p:txBody>
      </p:sp>
      <p:sp>
        <p:nvSpPr>
          <p:cNvPr id="50" name="Google Shape;55;p13"/>
          <p:cNvSpPr txBox="1"/>
          <p:nvPr/>
        </p:nvSpPr>
        <p:spPr>
          <a:xfrm>
            <a:off x="3636689" y="7625593"/>
            <a:ext cx="2416862" cy="351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Referências Bibliográficas</a:t>
            </a:r>
          </a:p>
        </p:txBody>
      </p:sp>
      <p:sp>
        <p:nvSpPr>
          <p:cNvPr id="51" name="Retângulo 50"/>
          <p:cNvSpPr/>
          <p:nvPr/>
        </p:nvSpPr>
        <p:spPr>
          <a:xfrm flipV="1">
            <a:off x="3703693" y="7929689"/>
            <a:ext cx="2918985" cy="4742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2728" y="7799558"/>
            <a:ext cx="4000842" cy="1485824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64" y="-14452"/>
            <a:ext cx="4949284" cy="1001023"/>
          </a:xfrm>
          <a:prstGeom prst="rect">
            <a:avLst/>
          </a:prstGeom>
        </p:spPr>
      </p:pic>
      <p:sp>
        <p:nvSpPr>
          <p:cNvPr id="27" name="Google Shape;56;p13"/>
          <p:cNvSpPr txBox="1"/>
          <p:nvPr/>
        </p:nvSpPr>
        <p:spPr>
          <a:xfrm>
            <a:off x="235204" y="1536532"/>
            <a:ext cx="6185293" cy="612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pt-BR" sz="1000" dirty="0">
                <a:latin typeface="Open Sans"/>
              </a:rPr>
              <a:t>William Messias Silva Santos</a:t>
            </a:r>
            <a:r>
              <a:rPr lang="pt-BR" sz="1000" baseline="30000" dirty="0">
                <a:latin typeface="Open Sans"/>
              </a:rPr>
              <a:t>1</a:t>
            </a:r>
            <a:r>
              <a:rPr lang="pt-BR" sz="1000" dirty="0">
                <a:latin typeface="Open Sans"/>
              </a:rPr>
              <a:t>; Jefferson Felipe Barbosa Felix</a:t>
            </a:r>
            <a:r>
              <a:rPr lang="pt-BR" sz="1000" baseline="30000" dirty="0">
                <a:latin typeface="Open Sans"/>
              </a:rPr>
              <a:t>2</a:t>
            </a:r>
            <a:r>
              <a:rPr lang="pt-BR" sz="1000" dirty="0">
                <a:latin typeface="Open Sans"/>
              </a:rPr>
              <a:t>; Marina Vieira</a:t>
            </a:r>
            <a:r>
              <a:rPr lang="pt-BR" sz="1000" baseline="30000" dirty="0">
                <a:latin typeface="Open Sans"/>
              </a:rPr>
              <a:t>2</a:t>
            </a:r>
            <a:r>
              <a:rPr lang="pt-BR" sz="1000" dirty="0">
                <a:latin typeface="Open Sans"/>
              </a:rPr>
              <a:t>; Jaqueline Silva Santos</a:t>
            </a:r>
            <a:r>
              <a:rPr lang="pt-BR" sz="1000" baseline="30000" dirty="0">
                <a:latin typeface="Open Sans"/>
              </a:rPr>
              <a:t>3</a:t>
            </a:r>
            <a:r>
              <a:rPr lang="pt-BR" sz="1000" dirty="0">
                <a:latin typeface="Open Sans"/>
              </a:rPr>
              <a:t>; Raquel </a:t>
            </a:r>
            <a:r>
              <a:rPr lang="pt-BR" sz="1000" dirty="0" err="1">
                <a:latin typeface="Open Sans"/>
              </a:rPr>
              <a:t>Dully</a:t>
            </a:r>
            <a:r>
              <a:rPr lang="pt-BR" sz="1000" dirty="0">
                <a:latin typeface="Open Sans"/>
              </a:rPr>
              <a:t> Andrade</a:t>
            </a:r>
            <a:r>
              <a:rPr lang="pt-BR" sz="1000" baseline="30000" dirty="0">
                <a:latin typeface="Open Sans"/>
              </a:rPr>
              <a:t>2</a:t>
            </a:r>
            <a:endParaRPr lang="pt-BR" sz="1000" dirty="0">
              <a:latin typeface="Open Sans"/>
            </a:endParaRPr>
          </a:p>
          <a:p>
            <a:pPr algn="ctr"/>
            <a:r>
              <a:rPr lang="pt-BR" sz="1000" dirty="0" smtClean="0">
                <a:latin typeface="Open Sans"/>
              </a:rPr>
              <a:t>1</a:t>
            </a:r>
            <a:r>
              <a:rPr lang="pt-BR" sz="1000" dirty="0">
                <a:latin typeface="Open Sans"/>
              </a:rPr>
              <a:t>.</a:t>
            </a:r>
            <a:r>
              <a:rPr lang="pt-BR" sz="1000" baseline="30000" dirty="0">
                <a:latin typeface="Open Sans"/>
              </a:rPr>
              <a:t> </a:t>
            </a:r>
            <a:r>
              <a:rPr lang="pt-BR" sz="1000" dirty="0">
                <a:latin typeface="Open Sans"/>
              </a:rPr>
              <a:t>Universidade Federal dos Vales do Jequitinhonha e Mucuri (UFVJM) – Campus JK;</a:t>
            </a:r>
          </a:p>
          <a:p>
            <a:pPr algn="ctr"/>
            <a:r>
              <a:rPr lang="pt-BR" sz="1000" dirty="0">
                <a:latin typeface="Open Sans"/>
              </a:rPr>
              <a:t>2.</a:t>
            </a:r>
            <a:r>
              <a:rPr lang="pt-BR" sz="1000" baseline="30000" dirty="0">
                <a:latin typeface="Open Sans"/>
              </a:rPr>
              <a:t> </a:t>
            </a:r>
            <a:r>
              <a:rPr lang="pt-BR" sz="1000" dirty="0">
                <a:latin typeface="Open Sans"/>
              </a:rPr>
              <a:t>Universidade do Estado de Minas Gerais (UEMG) - Unidade Passos; </a:t>
            </a:r>
          </a:p>
          <a:p>
            <a:pPr algn="ctr"/>
            <a:r>
              <a:rPr lang="pt-BR" sz="1000" dirty="0">
                <a:latin typeface="Open Sans"/>
              </a:rPr>
              <a:t>3. Secretaria de Estado de Saúde de Minas Gerais/Superintendência Regional de Saúde de Passos</a:t>
            </a:r>
            <a:r>
              <a:rPr lang="pt-BR" sz="1000" dirty="0"/>
              <a:t>.</a:t>
            </a:r>
          </a:p>
          <a:p>
            <a:pPr algn="ctr"/>
            <a:endParaRPr lang="pt-BR" sz="1000" dirty="0">
              <a:latin typeface="Open Sans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54518" y="7553270"/>
            <a:ext cx="3429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pt-BR" sz="1000" b="1" dirty="0">
                <a:latin typeface="Open Sans"/>
                <a:ea typeface="Times New Roman" panose="02020603050405020304" pitchFamily="18" charset="0"/>
              </a:rPr>
              <a:t>Financiamento: </a:t>
            </a:r>
            <a:r>
              <a:rPr lang="pt-BR" sz="1000" dirty="0">
                <a:latin typeface="Open Sans"/>
                <a:ea typeface="Calibri" panose="020F0502020204030204" pitchFamily="34" charset="0"/>
              </a:rPr>
              <a:t>Programa Institucional de Apoio à Pesquisa - </a:t>
            </a:r>
            <a:r>
              <a:rPr lang="pt-BR" sz="1000" dirty="0" err="1">
                <a:latin typeface="Open Sans"/>
                <a:ea typeface="Calibri" panose="020F0502020204030204" pitchFamily="34" charset="0"/>
              </a:rPr>
              <a:t>PAPq</a:t>
            </a:r>
            <a:r>
              <a:rPr lang="pt-BR" sz="1000" dirty="0">
                <a:latin typeface="Open Sans"/>
                <a:ea typeface="Calibri" panose="020F0502020204030204" pitchFamily="34" charset="0"/>
              </a:rPr>
              <a:t>/UEMG. </a:t>
            </a:r>
            <a:endParaRPr lang="pt-BR" sz="1000" dirty="0">
              <a:effectLst/>
              <a:latin typeface="Open Sans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41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462</Words>
  <PresentationFormat>Apresentação na tela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Open Sans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2019-11-28T18:07:22Z</dcterms:created>
  <dcterms:modified xsi:type="dcterms:W3CDTF">2021-10-04T21:39:46Z</dcterms:modified>
</cp:coreProperties>
</file>