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60" autoAdjust="0"/>
    <p:restoredTop sz="94660"/>
  </p:normalViewPr>
  <p:slideViewPr>
    <p:cSldViewPr snapToGrid="0">
      <p:cViewPr>
        <p:scale>
          <a:sx n="66" d="100"/>
          <a:sy n="66" d="100"/>
        </p:scale>
        <p:origin x="-1974" y="48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t>07/10/2021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55;p13"/>
          <p:cNvSpPr txBox="1"/>
          <p:nvPr/>
        </p:nvSpPr>
        <p:spPr>
          <a:xfrm>
            <a:off x="184935" y="2138144"/>
            <a:ext cx="2507584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Introdução/Fundamentos</a:t>
            </a:r>
          </a:p>
        </p:txBody>
      </p:sp>
      <p:sp>
        <p:nvSpPr>
          <p:cNvPr id="22" name="Google Shape;56;p13"/>
          <p:cNvSpPr txBox="1"/>
          <p:nvPr/>
        </p:nvSpPr>
        <p:spPr>
          <a:xfrm>
            <a:off x="450849" y="1465007"/>
            <a:ext cx="6046129" cy="612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GUSTAVO HENRIQUE DE SA MIRANDA CAVALCANTE FILHO¹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; 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CAROLINA VANDERLEY MENEZES 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D'ALMEIDA¹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; MARCUS VILLANDER 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BARROS 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DE OLIVEIRA 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SÁ¹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; JORGE LUIS CARVALHO 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FIGUEREDO¹; FLÁVIO 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JOSÉ SIQUEIRA </a:t>
            </a:r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PACHECO¹.</a:t>
            </a:r>
          </a:p>
          <a:p>
            <a:pPr lvl="0" algn="ctr"/>
            <a:r>
              <a:rPr lang="pt-BR" sz="1000" dirty="0" smtClean="0">
                <a:latin typeface="Open Sans"/>
                <a:ea typeface="Open Sans"/>
                <a:cs typeface="Open Sans"/>
                <a:sym typeface="Open Sans"/>
              </a:rPr>
              <a:t>1. Real Hospital Português de Beneficência em Pernambuco</a:t>
            </a:r>
          </a:p>
          <a:p>
            <a:pPr lvl="0" algn="ctr"/>
            <a:r>
              <a:rPr lang="pt-BR" sz="1000" dirty="0" smtClean="0"/>
              <a:t> </a:t>
            </a:r>
            <a:endParaRPr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55;p13"/>
          <p:cNvSpPr txBox="1"/>
          <p:nvPr/>
        </p:nvSpPr>
        <p:spPr>
          <a:xfrm>
            <a:off x="565150" y="1041896"/>
            <a:ext cx="5334000" cy="31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pt-BR" sz="13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SÍNDROME DE SJÖGREN EM MULHER ADULTA PÓS-VACINA: UM RELATO DE CASO</a:t>
            </a:r>
            <a:endParaRPr lang="pt-BR" sz="1300" b="1" dirty="0" smtClean="0">
              <a:solidFill>
                <a:srgbClr val="07477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48283" y="3893897"/>
            <a:ext cx="3165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O objetivo deste trabalho é relatar o caso de uma paciente adulta, sem comorbidades prévias, com diagnóstico de SS após vacinação com ChAdOx1 nCoV-19.</a:t>
            </a:r>
          </a:p>
        </p:txBody>
      </p:sp>
      <p:sp>
        <p:nvSpPr>
          <p:cNvPr id="32" name="Google Shape;55;p13"/>
          <p:cNvSpPr txBox="1"/>
          <p:nvPr/>
        </p:nvSpPr>
        <p:spPr>
          <a:xfrm>
            <a:off x="278049" y="3411532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86348" y="2601346"/>
            <a:ext cx="3084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A síndrome de 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Sjögren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 (SS) é uma doença inflamatória 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auto-imune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 crônica caracterizada pela infiltração 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linfocítica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 dos tecidos, principalmente de glândulas lacrimais e 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salivares,¹ 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com consequente olhos e boca secos, assim como com outras manifestações 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extra-glandulares.²</a:t>
            </a:r>
            <a:endParaRPr lang="pt-BR" sz="9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55;p13"/>
          <p:cNvSpPr txBox="1"/>
          <p:nvPr/>
        </p:nvSpPr>
        <p:spPr>
          <a:xfrm>
            <a:off x="132079" y="4418973"/>
            <a:ext cx="1613299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Relato de Caso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3581400" y="2526701"/>
            <a:ext cx="3110731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lentificação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 do olhar, 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hipomimia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 facial e 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bradicinesia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 moderada bilateral com tônus 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preservado. 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RNM 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e 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AngioRNM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 de encéfalo excluíram outras causas 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neurovasculares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 subjacentes. Avaliação da oftalmologia confirmou a xeroftalmia com teste de 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Schirmer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 menor que 5 mm em 5 minutos bilateralmente. Nesse contexto, diagnosticada SS, tendo sido iniciadas 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corticoterapia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 e 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hidroxicloroquina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, bem como 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espironolactona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 pela 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hipocalemia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 refratária às reposições. Paciente progrediu com melhora clínico-laboratorial, permitindo a alta hospitalar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9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52633" y="4835919"/>
            <a:ext cx="3118095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Paciente do sexo feminino, 45 anos, previamente hígida, com quadro 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de mialgia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, náuseas, mal-estar e diarreia iniciado um dia após receber primeira dose da vacina ChAdOx1 nCoV-19. Exames laboratoriais evidenciaram 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hipocalemia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 grave, motivando internamento hospitalar. Evoluiu em três dias com cefaleia intensa e refratária, xerostomia, xeroftalmia e 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artralgias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 em coluna lombar, quadril e membros inferiores. Ressonância magnética (RNM) de encéfalo demonstrou possibilidade de hipertensão intracraniana idiopática, confirmada com a elevação da pressão de abertura em duas punções 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liquóricas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, com boa resposta a 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acetazolamida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. Solicitada pesquisa de autoimunidade, com positivação de fator 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antinuclear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 (FAN) com padrão nuclear pontilhado fino 1:80 e o 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Anti-SSA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 (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Ro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). 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Visualizado também derrame pleural bilateral de pequena monta, manejado de forma conservadora. Após estabilização do quadro, recebeu alta para seguimento ambulatorial, apresentando, no entanto, progressão das queixas prévias, com 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lentificação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 psicomotora, ataxia e turvação 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visual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. Ao exame neurológico, evidenciada </a:t>
            </a:r>
            <a:r>
              <a:rPr lang="pt-BR" sz="900" dirty="0" err="1">
                <a:latin typeface="Open Sans"/>
                <a:ea typeface="Open Sans"/>
                <a:cs typeface="Open Sans"/>
                <a:sym typeface="Open Sans"/>
              </a:rPr>
              <a:t>quadrantanopsia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 homônima superior direita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,</a:t>
            </a:r>
            <a:endParaRPr lang="pt-BR" sz="9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468047" y="6244023"/>
            <a:ext cx="317807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A SS acontece em indivíduos geneticamente predispostos após exposição a fator </a:t>
            </a:r>
            <a:r>
              <a:rPr lang="pt-BR" sz="900" dirty="0" smtClean="0">
                <a:latin typeface="Open Sans"/>
                <a:ea typeface="Open Sans"/>
                <a:cs typeface="Open Sans"/>
                <a:sym typeface="Open Sans"/>
              </a:rPr>
              <a:t>ambiental.³ </a:t>
            </a:r>
            <a:r>
              <a:rPr lang="pt-BR" sz="900" dirty="0">
                <a:latin typeface="Open Sans"/>
                <a:ea typeface="Open Sans"/>
                <a:cs typeface="Open Sans"/>
                <a:sym typeface="Open Sans"/>
              </a:rPr>
              <a:t>Até o presente momento não existem relatos desta síndrome desencadeada por vacinação com ChAdOx1 nCoV-19 e um único caso não é suficiente para demonstrar causalidade, sendo necessários estudos mais robustos para comprovação desta associação.</a:t>
            </a:r>
          </a:p>
        </p:txBody>
      </p:sp>
      <p:sp>
        <p:nvSpPr>
          <p:cNvPr id="39" name="Google Shape;55;p13"/>
          <p:cNvSpPr txBox="1"/>
          <p:nvPr/>
        </p:nvSpPr>
        <p:spPr>
          <a:xfrm>
            <a:off x="3370728" y="5870365"/>
            <a:ext cx="3193383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Conclusões/Considerações Finais</a:t>
            </a:r>
          </a:p>
        </p:txBody>
      </p:sp>
      <p:sp>
        <p:nvSpPr>
          <p:cNvPr id="43" name="Retângulo 42"/>
          <p:cNvSpPr/>
          <p:nvPr/>
        </p:nvSpPr>
        <p:spPr>
          <a:xfrm flipV="1">
            <a:off x="421505" y="2475373"/>
            <a:ext cx="2316165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354702" y="3765668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561561" y="6224130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/>
          <p:cNvSpPr/>
          <p:nvPr/>
        </p:nvSpPr>
        <p:spPr>
          <a:xfrm flipV="1">
            <a:off x="3661788" y="2482449"/>
            <a:ext cx="249229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341623" y="4764506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hape 97"/>
          <p:cNvSpPr txBox="1"/>
          <p:nvPr/>
        </p:nvSpPr>
        <p:spPr>
          <a:xfrm>
            <a:off x="3725284" y="5716557"/>
            <a:ext cx="2805698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800" b="1" dirty="0"/>
              <a:t>Figura </a:t>
            </a:r>
            <a:r>
              <a:rPr lang="pt-BR" sz="800" b="1" dirty="0" smtClean="0"/>
              <a:t>1</a:t>
            </a:r>
            <a:r>
              <a:rPr lang="pt-BR" sz="800" b="1" dirty="0" smtClean="0"/>
              <a:t>. </a:t>
            </a:r>
            <a:r>
              <a:rPr lang="pt-BR" sz="800" b="1" dirty="0" err="1" smtClean="0"/>
              <a:t>Angio</a:t>
            </a:r>
            <a:r>
              <a:rPr lang="pt-BR" sz="800" b="1" dirty="0" smtClean="0"/>
              <a:t>-ressonância magnética intracraniana </a:t>
            </a:r>
            <a:endParaRPr sz="800" b="1" dirty="0"/>
          </a:p>
        </p:txBody>
      </p:sp>
      <p:sp>
        <p:nvSpPr>
          <p:cNvPr id="46" name="Shape 97"/>
          <p:cNvSpPr txBox="1"/>
          <p:nvPr/>
        </p:nvSpPr>
        <p:spPr>
          <a:xfrm>
            <a:off x="3468048" y="7701733"/>
            <a:ext cx="3178078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Clr>
                <a:schemeClr val="dk1"/>
              </a:buClr>
              <a:buSzPts val="4500"/>
            </a:pPr>
            <a:r>
              <a:rPr lang="pt-BR" sz="800" dirty="0" smtClean="0"/>
              <a:t>1. WARPECHOWSKI LAZAROTO, </a:t>
            </a:r>
            <a:r>
              <a:rPr lang="pt-BR" sz="800" dirty="0"/>
              <a:t>C. .; ROCHA LIMA NETO, A. . </a:t>
            </a:r>
            <a:endParaRPr lang="pt-BR" sz="800" dirty="0" smtClean="0"/>
          </a:p>
          <a:p>
            <a:pPr algn="just">
              <a:buClr>
                <a:schemeClr val="dk1"/>
              </a:buClr>
              <a:buSzPts val="4500"/>
            </a:pPr>
            <a:r>
              <a:rPr lang="pt-BR" sz="800" dirty="0" smtClean="0"/>
              <a:t>Acometimento sistêmico da Síndrome de </a:t>
            </a:r>
            <a:r>
              <a:rPr lang="pt-BR" sz="800" dirty="0" err="1" smtClean="0"/>
              <a:t>Sjogren</a:t>
            </a:r>
            <a:r>
              <a:rPr lang="pt-BR" sz="800" dirty="0" smtClean="0"/>
              <a:t>. </a:t>
            </a:r>
            <a:r>
              <a:rPr lang="pt-BR" sz="800" b="1" dirty="0" smtClean="0"/>
              <a:t>Revista </a:t>
            </a:r>
            <a:r>
              <a:rPr lang="pt-BR" sz="800" b="1" dirty="0"/>
              <a:t>Multidisciplinar em </a:t>
            </a:r>
            <a:r>
              <a:rPr lang="pt-BR" sz="800" b="1" dirty="0" smtClean="0"/>
              <a:t>Saúde</a:t>
            </a:r>
            <a:r>
              <a:rPr lang="pt-BR" sz="800" dirty="0" smtClean="0"/>
              <a:t>. 2020</a:t>
            </a:r>
            <a:r>
              <a:rPr lang="pt-BR" sz="800" dirty="0"/>
              <a:t>.</a:t>
            </a:r>
            <a:r>
              <a:rPr lang="pt-BR" sz="800" dirty="0" smtClean="0"/>
              <a:t> </a:t>
            </a:r>
            <a:r>
              <a:rPr lang="pt-BR" sz="800" dirty="0"/>
              <a:t>v. 1, n. 2, p. </a:t>
            </a:r>
            <a:r>
              <a:rPr lang="pt-BR" sz="800" dirty="0" smtClean="0"/>
              <a:t>28. </a:t>
            </a:r>
          </a:p>
          <a:p>
            <a:pPr algn="just">
              <a:buClr>
                <a:schemeClr val="dk1"/>
              </a:buClr>
              <a:buSzPts val="4500"/>
            </a:pPr>
            <a:r>
              <a:rPr lang="en-US" sz="800" dirty="0" smtClean="0"/>
              <a:t>2. RAMOS-CASALS, </a:t>
            </a:r>
            <a:r>
              <a:rPr lang="en-US" sz="800" dirty="0"/>
              <a:t>M et al. </a:t>
            </a:r>
            <a:r>
              <a:rPr lang="en-US" sz="800" dirty="0" smtClean="0"/>
              <a:t>Primary </a:t>
            </a:r>
            <a:r>
              <a:rPr lang="en-US" sz="800" dirty="0" err="1"/>
              <a:t>Sjögren's</a:t>
            </a:r>
            <a:r>
              <a:rPr lang="en-US" sz="800" dirty="0"/>
              <a:t> syndrome: new clinical and therapeutic concepts</a:t>
            </a:r>
            <a:r>
              <a:rPr lang="en-US" sz="800" dirty="0" smtClean="0"/>
              <a:t>. </a:t>
            </a:r>
            <a:r>
              <a:rPr lang="en-US" sz="800" b="1" dirty="0"/>
              <a:t>Annals of the rheumatic </a:t>
            </a:r>
            <a:r>
              <a:rPr lang="en-US" sz="800" b="1" dirty="0" smtClean="0"/>
              <a:t>diseases</a:t>
            </a:r>
            <a:r>
              <a:rPr lang="en-US" sz="800" dirty="0" smtClean="0"/>
              <a:t>. 2005. vol</a:t>
            </a:r>
            <a:r>
              <a:rPr lang="en-US" sz="800" dirty="0"/>
              <a:t>. </a:t>
            </a:r>
            <a:r>
              <a:rPr lang="en-US" sz="800" dirty="0" smtClean="0"/>
              <a:t>64,3. 347-54</a:t>
            </a:r>
            <a:r>
              <a:rPr lang="en-US" sz="800" dirty="0"/>
              <a:t>.</a:t>
            </a:r>
            <a:endParaRPr lang="pt-BR" sz="800" dirty="0" smtClean="0"/>
          </a:p>
          <a:p>
            <a:pPr algn="just">
              <a:buClr>
                <a:schemeClr val="dk1"/>
              </a:buClr>
              <a:buSzPts val="4500"/>
            </a:pPr>
            <a:r>
              <a:rPr lang="pt-BR" sz="800" dirty="0" smtClean="0"/>
              <a:t>3. NOCTURNE, </a:t>
            </a:r>
            <a:r>
              <a:rPr lang="pt-BR" sz="800" dirty="0" err="1"/>
              <a:t>Gaëtane</a:t>
            </a:r>
            <a:r>
              <a:rPr lang="pt-BR" sz="800" dirty="0" smtClean="0"/>
              <a:t>, et al. </a:t>
            </a:r>
            <a:r>
              <a:rPr lang="pt-BR" sz="800" dirty="0" err="1" smtClean="0"/>
              <a:t>Advances</a:t>
            </a:r>
            <a:r>
              <a:rPr lang="pt-BR" sz="800" dirty="0" smtClean="0"/>
              <a:t> </a:t>
            </a:r>
            <a:r>
              <a:rPr lang="pt-BR" sz="800" dirty="0"/>
              <a:t>in </a:t>
            </a:r>
            <a:r>
              <a:rPr lang="pt-BR" sz="800" dirty="0" err="1"/>
              <a:t>understanding</a:t>
            </a:r>
            <a:r>
              <a:rPr lang="pt-BR" sz="800" dirty="0"/>
              <a:t> </a:t>
            </a:r>
            <a:r>
              <a:rPr lang="pt-BR" sz="800" dirty="0" err="1"/>
              <a:t>the</a:t>
            </a:r>
            <a:r>
              <a:rPr lang="pt-BR" sz="800" dirty="0"/>
              <a:t> </a:t>
            </a:r>
            <a:r>
              <a:rPr lang="pt-BR" sz="800" dirty="0" err="1"/>
              <a:t>pathogenesis</a:t>
            </a:r>
            <a:r>
              <a:rPr lang="pt-BR" sz="800" dirty="0"/>
              <a:t> </a:t>
            </a:r>
            <a:r>
              <a:rPr lang="pt-BR" sz="800" dirty="0" err="1"/>
              <a:t>of</a:t>
            </a:r>
            <a:r>
              <a:rPr lang="pt-BR" sz="800" dirty="0"/>
              <a:t> </a:t>
            </a:r>
            <a:r>
              <a:rPr lang="pt-BR" sz="800" dirty="0" err="1"/>
              <a:t>primary</a:t>
            </a:r>
            <a:r>
              <a:rPr lang="pt-BR" sz="800" dirty="0"/>
              <a:t> </a:t>
            </a:r>
            <a:r>
              <a:rPr lang="pt-BR" sz="800" dirty="0" err="1"/>
              <a:t>Sjögren's</a:t>
            </a:r>
            <a:r>
              <a:rPr lang="pt-BR" sz="800" dirty="0"/>
              <a:t> </a:t>
            </a:r>
            <a:r>
              <a:rPr lang="pt-BR" sz="800" dirty="0" err="1"/>
              <a:t>syndrome</a:t>
            </a:r>
            <a:r>
              <a:rPr lang="pt-BR" sz="800" dirty="0" smtClean="0"/>
              <a:t>. </a:t>
            </a:r>
            <a:r>
              <a:rPr lang="pt-BR" sz="800" b="1" dirty="0" err="1"/>
              <a:t>Nature</a:t>
            </a:r>
            <a:r>
              <a:rPr lang="pt-BR" sz="800" b="1" dirty="0"/>
              <a:t> </a:t>
            </a:r>
            <a:r>
              <a:rPr lang="pt-BR" sz="800" b="1" dirty="0" err="1"/>
              <a:t>reviews</a:t>
            </a:r>
            <a:r>
              <a:rPr lang="pt-BR" sz="800" dirty="0"/>
              <a:t>. </a:t>
            </a:r>
            <a:r>
              <a:rPr lang="pt-BR" sz="800" dirty="0" err="1" smtClean="0"/>
              <a:t>Rheumatology</a:t>
            </a:r>
            <a:r>
              <a:rPr lang="pt-BR" sz="800" dirty="0" smtClean="0"/>
              <a:t>. 2013. </a:t>
            </a:r>
            <a:r>
              <a:rPr lang="pt-BR" sz="800" dirty="0"/>
              <a:t>vol. </a:t>
            </a:r>
            <a:r>
              <a:rPr lang="pt-BR" sz="800" dirty="0" smtClean="0"/>
              <a:t>9,9. </a:t>
            </a:r>
            <a:r>
              <a:rPr lang="pt-BR" sz="800" dirty="0"/>
              <a:t>544-56</a:t>
            </a:r>
            <a:r>
              <a:rPr lang="pt-BR" sz="800" dirty="0" smtClean="0"/>
              <a:t>.</a:t>
            </a:r>
            <a:endParaRPr lang="pt-BR" sz="800" dirty="0" smtClean="0">
              <a:solidFill>
                <a:schemeClr val="dk1"/>
              </a:solidFill>
              <a:sym typeface="Arial"/>
            </a:endParaRPr>
          </a:p>
        </p:txBody>
      </p:sp>
      <p:sp>
        <p:nvSpPr>
          <p:cNvPr id="50" name="Google Shape;55;p13"/>
          <p:cNvSpPr txBox="1"/>
          <p:nvPr/>
        </p:nvSpPr>
        <p:spPr>
          <a:xfrm>
            <a:off x="3533086" y="7284870"/>
            <a:ext cx="2416862" cy="3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 smtClean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</a:p>
        </p:txBody>
      </p:sp>
      <p:sp>
        <p:nvSpPr>
          <p:cNvPr id="51" name="Retângulo 50"/>
          <p:cNvSpPr/>
          <p:nvPr/>
        </p:nvSpPr>
        <p:spPr>
          <a:xfrm flipV="1">
            <a:off x="3606953" y="7652607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1221" y="8048767"/>
            <a:ext cx="4289156" cy="100390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64" y="4598"/>
            <a:ext cx="4949284" cy="1001023"/>
          </a:xfrm>
          <a:prstGeom prst="rect">
            <a:avLst/>
          </a:prstGeom>
        </p:spPr>
      </p:pic>
      <p:pic>
        <p:nvPicPr>
          <p:cNvPr id="1026" name="Picture 2" descr="C:\Users\caroldalmeida\Downloads\Nataly1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88" t="26297" r="35445" b="7846"/>
          <a:stretch/>
        </p:blipFill>
        <p:spPr bwMode="auto">
          <a:xfrm>
            <a:off x="5089605" y="4150465"/>
            <a:ext cx="1350954" cy="158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caroldalmeida\Downloads\Nataly2.pn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80" t="22850" r="33843" b="7846"/>
          <a:stretch/>
        </p:blipFill>
        <p:spPr bwMode="auto">
          <a:xfrm>
            <a:off x="3742405" y="4150465"/>
            <a:ext cx="1370196" cy="1581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</TotalTime>
  <Words>542</Words>
  <Application>Microsoft Office PowerPoint</Application>
  <PresentationFormat>Apresentação na tela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caroldalmeida</cp:lastModifiedBy>
  <cp:revision>24</cp:revision>
  <dcterms:created xsi:type="dcterms:W3CDTF">2019-11-28T18:07:22Z</dcterms:created>
  <dcterms:modified xsi:type="dcterms:W3CDTF">2021-10-07T06:50:28Z</dcterms:modified>
</cp:coreProperties>
</file>