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60" autoAdjust="0"/>
    <p:restoredTop sz="94660"/>
  </p:normalViewPr>
  <p:slideViewPr>
    <p:cSldViewPr snapToGrid="0">
      <p:cViewPr>
        <p:scale>
          <a:sx n="66" d="100"/>
          <a:sy n="66" d="100"/>
        </p:scale>
        <p:origin x="-1974"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pt-BR" smtClean="0"/>
              <a:t>Clique para editar o título mestre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76429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423105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94358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9400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pt-BR" smtClean="0"/>
              <a:t>Clique para editar o título mestre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09930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4498EEA-50A2-4AF5-B026-BBE85321CA9F}" type="datetimeFigureOut">
              <a:rPr lang="pt-BR" smtClean="0"/>
              <a:t>07/10/2021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28711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Content Placeholder 3"/>
          <p:cNvSpPr>
            <a:spLocks noGrp="1"/>
          </p:cNvSpPr>
          <p:nvPr>
            <p:ph sz="half" idx="2"/>
          </p:nvPr>
        </p:nvSpPr>
        <p:spPr>
          <a:xfrm>
            <a:off x="472381" y="3340100"/>
            <a:ext cx="2901255" cy="4912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Content Placeholder 5"/>
          <p:cNvSpPr>
            <a:spLocks noGrp="1"/>
          </p:cNvSpPr>
          <p:nvPr>
            <p:ph sz="quarter" idx="4"/>
          </p:nvPr>
        </p:nvSpPr>
        <p:spPr>
          <a:xfrm>
            <a:off x="3471863" y="3340100"/>
            <a:ext cx="2915543" cy="4912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4498EEA-50A2-4AF5-B026-BBE85321CA9F}" type="datetimeFigureOut">
              <a:rPr lang="pt-BR" smtClean="0"/>
              <a:t>07/10/2021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7636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4498EEA-50A2-4AF5-B026-BBE85321CA9F}" type="datetimeFigureOut">
              <a:rPr lang="pt-BR" smtClean="0"/>
              <a:t>07/10/2021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63167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98EEA-50A2-4AF5-B026-BBE85321CA9F}" type="datetimeFigureOut">
              <a:rPr lang="pt-BR" smtClean="0"/>
              <a:t>07/10/2021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23267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smtClean="0"/>
              <a:t>Clique para editar o título mestre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07/10/2021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314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07/10/2021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385373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4498EEA-50A2-4AF5-B026-BBE85321CA9F}" type="datetimeFigureOut">
              <a:rPr lang="pt-BR" smtClean="0"/>
              <a:t>07/10/2021</a:t>
            </a:fld>
            <a:endParaRPr lang="pt-B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DAF800C-9F52-4E30-8E77-63F4CD0B9CC3}" type="slidenum">
              <a:rPr lang="pt-BR" smtClean="0"/>
              <a:t>‹nº›</a:t>
            </a:fld>
            <a:endParaRPr lang="pt-BR"/>
          </a:p>
        </p:txBody>
      </p:sp>
    </p:spTree>
    <p:extLst>
      <p:ext uri="{BB962C8B-B14F-4D97-AF65-F5344CB8AC3E}">
        <p14:creationId xmlns:p14="http://schemas.microsoft.com/office/powerpoint/2010/main" val="3257360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5;p13"/>
          <p:cNvSpPr txBox="1"/>
          <p:nvPr/>
        </p:nvSpPr>
        <p:spPr>
          <a:xfrm>
            <a:off x="228477" y="2052419"/>
            <a:ext cx="2507584"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Introdução/Fundamentos</a:t>
            </a:r>
          </a:p>
        </p:txBody>
      </p:sp>
      <p:sp>
        <p:nvSpPr>
          <p:cNvPr id="22" name="Google Shape;56;p13"/>
          <p:cNvSpPr txBox="1"/>
          <p:nvPr/>
        </p:nvSpPr>
        <p:spPr>
          <a:xfrm>
            <a:off x="107950" y="1452307"/>
            <a:ext cx="6423032" cy="612898"/>
          </a:xfrm>
          <a:prstGeom prst="rect">
            <a:avLst/>
          </a:prstGeom>
          <a:noFill/>
          <a:ln>
            <a:noFill/>
          </a:ln>
        </p:spPr>
        <p:txBody>
          <a:bodyPr spcFirstLastPara="1" wrap="square" lIns="91425" tIns="91425" rIns="91425" bIns="91425" anchor="t" anchorCtr="0">
            <a:noAutofit/>
          </a:bodyPr>
          <a:lstStyle/>
          <a:p>
            <a:pPr lvl="0" algn="ctr"/>
            <a:r>
              <a:rPr lang="pt-BR" sz="1000" dirty="0" smtClean="0">
                <a:latin typeface="Open Sans"/>
                <a:ea typeface="Open Sans"/>
                <a:cs typeface="Open Sans"/>
                <a:sym typeface="Open Sans"/>
              </a:rPr>
              <a:t>CAROLINA VANDERLEY MENEZES D’ALMEIDA¹; </a:t>
            </a:r>
            <a:r>
              <a:rPr lang="pt-BR" sz="1000" dirty="0">
                <a:latin typeface="Open Sans"/>
                <a:ea typeface="Open Sans"/>
                <a:cs typeface="Open Sans"/>
                <a:sym typeface="Open Sans"/>
              </a:rPr>
              <a:t>GUSTAVO HENRIQUE SÁ MIRANDA CAVALVANTE FILHO¹; LETÍCIA TELLES SALES¹; ADRIAN FERREIRA SIAL¹; MARIANA PILÉ DE BARROS </a:t>
            </a:r>
            <a:r>
              <a:rPr lang="pt-BR" sz="1000" dirty="0" smtClean="0">
                <a:latin typeface="Open Sans"/>
                <a:ea typeface="Open Sans"/>
                <a:cs typeface="Open Sans"/>
                <a:sym typeface="Open Sans"/>
              </a:rPr>
              <a:t>TORRES¹. </a:t>
            </a:r>
            <a:br>
              <a:rPr lang="pt-BR" sz="1000" dirty="0" smtClean="0">
                <a:latin typeface="Open Sans"/>
                <a:ea typeface="Open Sans"/>
                <a:cs typeface="Open Sans"/>
                <a:sym typeface="Open Sans"/>
              </a:rPr>
            </a:br>
            <a:r>
              <a:rPr lang="pt-BR" sz="1000" dirty="0">
                <a:sym typeface="Open Sans"/>
              </a:rPr>
              <a:t> </a:t>
            </a:r>
            <a:r>
              <a:rPr lang="pt-BR" sz="1000" dirty="0" smtClean="0">
                <a:sym typeface="Open Sans"/>
              </a:rPr>
              <a:t> </a:t>
            </a:r>
            <a:r>
              <a:rPr lang="pt-BR" sz="1000" dirty="0" smtClean="0">
                <a:latin typeface="Open Sans"/>
                <a:ea typeface="Open Sans"/>
                <a:cs typeface="Open Sans"/>
                <a:sym typeface="Open Sans"/>
              </a:rPr>
              <a:t>1. Real Hospital Português de Beneficência em Pernambuco</a:t>
            </a:r>
            <a:endParaRPr sz="1000" dirty="0">
              <a:latin typeface="Open Sans"/>
              <a:ea typeface="Open Sans"/>
              <a:cs typeface="Open Sans"/>
              <a:sym typeface="Open Sans"/>
            </a:endParaRPr>
          </a:p>
        </p:txBody>
      </p:sp>
      <p:sp>
        <p:nvSpPr>
          <p:cNvPr id="23" name="Google Shape;55;p13"/>
          <p:cNvSpPr txBox="1"/>
          <p:nvPr/>
        </p:nvSpPr>
        <p:spPr>
          <a:xfrm>
            <a:off x="565150" y="1041896"/>
            <a:ext cx="5334000" cy="315161"/>
          </a:xfrm>
          <a:prstGeom prst="rect">
            <a:avLst/>
          </a:prstGeom>
          <a:noFill/>
          <a:ln>
            <a:noFill/>
          </a:ln>
        </p:spPr>
        <p:txBody>
          <a:bodyPr spcFirstLastPara="1" wrap="square" lIns="91425" tIns="91425" rIns="91425" bIns="91425" anchor="t" anchorCtr="0">
            <a:noAutofit/>
          </a:bodyPr>
          <a:lstStyle/>
          <a:p>
            <a:pPr lvl="0" algn="ctr"/>
            <a:r>
              <a:rPr lang="pt-BR" sz="1200" b="1" dirty="0" smtClean="0">
                <a:solidFill>
                  <a:srgbClr val="074774"/>
                </a:solidFill>
                <a:latin typeface="Lato"/>
                <a:ea typeface="Lato"/>
                <a:cs typeface="Lato"/>
                <a:sym typeface="Lato"/>
              </a:rPr>
              <a:t>SÍNDROME </a:t>
            </a:r>
            <a:r>
              <a:rPr lang="pt-BR" sz="1200" b="1" dirty="0">
                <a:solidFill>
                  <a:srgbClr val="074774"/>
                </a:solidFill>
                <a:latin typeface="Lato"/>
                <a:ea typeface="Lato"/>
                <a:cs typeface="Lato"/>
                <a:sym typeface="Lato"/>
              </a:rPr>
              <a:t>DE ATIVAÇÃO MACROFÁGICA EM PACIENTE COM DOENÇA DE STILL: UM RELATO DE CASO</a:t>
            </a:r>
            <a:endParaRPr lang="pt-BR" sz="1200" b="1" dirty="0" smtClean="0">
              <a:solidFill>
                <a:srgbClr val="074774"/>
              </a:solidFill>
              <a:latin typeface="Lato"/>
              <a:ea typeface="Lato"/>
              <a:cs typeface="Lato"/>
              <a:sym typeface="Lato"/>
            </a:endParaRPr>
          </a:p>
        </p:txBody>
      </p:sp>
      <p:sp>
        <p:nvSpPr>
          <p:cNvPr id="31" name="CaixaDeTexto 30"/>
          <p:cNvSpPr txBox="1"/>
          <p:nvPr/>
        </p:nvSpPr>
        <p:spPr>
          <a:xfrm>
            <a:off x="248283" y="3792297"/>
            <a:ext cx="3165321" cy="784830"/>
          </a:xfrm>
          <a:prstGeom prst="rect">
            <a:avLst/>
          </a:prstGeom>
          <a:noFill/>
        </p:spPr>
        <p:txBody>
          <a:bodyPr wrap="square" rtlCol="0">
            <a:spAutoFit/>
          </a:bodyPr>
          <a:lstStyle/>
          <a:p>
            <a:pPr lvl="0" algn="just"/>
            <a:r>
              <a:rPr lang="pt-BR" sz="900" dirty="0">
                <a:latin typeface="Open Sans"/>
                <a:ea typeface="Open Sans"/>
                <a:cs typeface="Open Sans"/>
                <a:sym typeface="Open Sans"/>
              </a:rPr>
              <a:t>O objetivo deste trabalho é relatar o caso de uma paciente adulta que apresentou quadro inicialmente sugestivo de </a:t>
            </a:r>
            <a:r>
              <a:rPr lang="pt-BR" sz="900" dirty="0" err="1">
                <a:latin typeface="Open Sans"/>
                <a:ea typeface="Open Sans"/>
                <a:cs typeface="Open Sans"/>
                <a:sym typeface="Open Sans"/>
              </a:rPr>
              <a:t>arbovirose</a:t>
            </a:r>
            <a:r>
              <a:rPr lang="pt-BR" sz="900" dirty="0">
                <a:latin typeface="Open Sans"/>
                <a:ea typeface="Open Sans"/>
                <a:cs typeface="Open Sans"/>
                <a:sym typeface="Open Sans"/>
              </a:rPr>
              <a:t>, no entanto a evolução agressiva e inflamatória exacerbada resultou em investigação e diagnóstico de SAM</a:t>
            </a:r>
            <a:r>
              <a:rPr lang="pt-BR" sz="900" dirty="0" smtClean="0">
                <a:latin typeface="Open Sans"/>
                <a:ea typeface="Open Sans"/>
                <a:cs typeface="Open Sans"/>
                <a:sym typeface="Open Sans"/>
              </a:rPr>
              <a:t>.</a:t>
            </a:r>
            <a:endParaRPr lang="pt-BR" sz="900" dirty="0">
              <a:latin typeface="Open Sans"/>
              <a:ea typeface="Open Sans"/>
              <a:cs typeface="Open Sans"/>
              <a:sym typeface="Open Sans"/>
            </a:endParaRPr>
          </a:p>
        </p:txBody>
      </p:sp>
      <p:sp>
        <p:nvSpPr>
          <p:cNvPr id="32" name="Google Shape;55;p13"/>
          <p:cNvSpPr txBox="1"/>
          <p:nvPr/>
        </p:nvSpPr>
        <p:spPr>
          <a:xfrm>
            <a:off x="278049" y="3317188"/>
            <a:ext cx="1015742"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Objetivos</a:t>
            </a:r>
            <a:endParaRPr lang="pt-BR" sz="1400" b="1" dirty="0" smtClean="0">
              <a:solidFill>
                <a:srgbClr val="074774"/>
              </a:solidFill>
              <a:latin typeface="Lato"/>
              <a:ea typeface="Lato"/>
              <a:cs typeface="Lato"/>
              <a:sym typeface="Lato"/>
            </a:endParaRPr>
          </a:p>
        </p:txBody>
      </p:sp>
      <p:sp>
        <p:nvSpPr>
          <p:cNvPr id="33" name="CaixaDeTexto 32"/>
          <p:cNvSpPr txBox="1"/>
          <p:nvPr/>
        </p:nvSpPr>
        <p:spPr>
          <a:xfrm>
            <a:off x="286348" y="2499746"/>
            <a:ext cx="3084380" cy="923330"/>
          </a:xfrm>
          <a:prstGeom prst="rect">
            <a:avLst/>
          </a:prstGeom>
          <a:noFill/>
        </p:spPr>
        <p:txBody>
          <a:bodyPr wrap="square" rtlCol="0">
            <a:spAutoFit/>
          </a:bodyPr>
          <a:lstStyle/>
          <a:p>
            <a:pPr lvl="0" algn="just"/>
            <a:r>
              <a:rPr lang="pt-BR" sz="900" dirty="0">
                <a:latin typeface="Open Sans"/>
                <a:ea typeface="Open Sans"/>
                <a:cs typeface="Open Sans"/>
                <a:sym typeface="Open Sans"/>
              </a:rPr>
              <a:t>A síndrome de ativação </a:t>
            </a:r>
            <a:r>
              <a:rPr lang="pt-BR" sz="900" dirty="0" err="1">
                <a:latin typeface="Open Sans"/>
                <a:ea typeface="Open Sans"/>
                <a:cs typeface="Open Sans"/>
                <a:sym typeface="Open Sans"/>
              </a:rPr>
              <a:t>macrofágica</a:t>
            </a:r>
            <a:r>
              <a:rPr lang="pt-BR" sz="900" dirty="0">
                <a:latin typeface="Open Sans"/>
                <a:ea typeface="Open Sans"/>
                <a:cs typeface="Open Sans"/>
                <a:sym typeface="Open Sans"/>
              </a:rPr>
              <a:t> (SAM) é uma forma de linfo-</a:t>
            </a:r>
            <a:r>
              <a:rPr lang="pt-BR" sz="900" dirty="0" err="1">
                <a:latin typeface="Open Sans"/>
                <a:ea typeface="Open Sans"/>
                <a:cs typeface="Open Sans"/>
                <a:sym typeface="Open Sans"/>
              </a:rPr>
              <a:t>histiocitose</a:t>
            </a:r>
            <a:r>
              <a:rPr lang="pt-BR" sz="900" dirty="0">
                <a:latin typeface="Open Sans"/>
                <a:ea typeface="Open Sans"/>
                <a:cs typeface="Open Sans"/>
                <a:sym typeface="Open Sans"/>
              </a:rPr>
              <a:t> </a:t>
            </a:r>
            <a:r>
              <a:rPr lang="pt-BR" sz="900" dirty="0" err="1">
                <a:latin typeface="Open Sans"/>
                <a:ea typeface="Open Sans"/>
                <a:cs typeface="Open Sans"/>
                <a:sym typeface="Open Sans"/>
              </a:rPr>
              <a:t>hemofagocítica</a:t>
            </a:r>
            <a:r>
              <a:rPr lang="pt-BR" sz="900" dirty="0">
                <a:latin typeface="Open Sans"/>
                <a:ea typeface="Open Sans"/>
                <a:cs typeface="Open Sans"/>
                <a:sym typeface="Open Sans"/>
              </a:rPr>
              <a:t> associada a condições </a:t>
            </a:r>
            <a:r>
              <a:rPr lang="pt-BR" sz="900" dirty="0" err="1">
                <a:latin typeface="Open Sans"/>
                <a:ea typeface="Open Sans"/>
                <a:cs typeface="Open Sans"/>
                <a:sym typeface="Open Sans"/>
              </a:rPr>
              <a:t>reumatológicas</a:t>
            </a:r>
            <a:r>
              <a:rPr lang="pt-BR" sz="900" dirty="0">
                <a:latin typeface="Open Sans"/>
                <a:ea typeface="Open Sans"/>
                <a:cs typeface="Open Sans"/>
                <a:sym typeface="Open Sans"/>
              </a:rPr>
              <a:t>, em que acontece uma ativação imune descontrolada e dano aos tecidos, podendo resultar em falência progressiva de múltiplos órgãos.</a:t>
            </a:r>
          </a:p>
        </p:txBody>
      </p:sp>
      <p:sp>
        <p:nvSpPr>
          <p:cNvPr id="34" name="Google Shape;55;p13"/>
          <p:cNvSpPr txBox="1"/>
          <p:nvPr/>
        </p:nvSpPr>
        <p:spPr>
          <a:xfrm>
            <a:off x="132079" y="4486101"/>
            <a:ext cx="1613299"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Relato de Caso</a:t>
            </a:r>
          </a:p>
        </p:txBody>
      </p:sp>
      <p:sp>
        <p:nvSpPr>
          <p:cNvPr id="35" name="CaixaDeTexto 34"/>
          <p:cNvSpPr txBox="1"/>
          <p:nvPr/>
        </p:nvSpPr>
        <p:spPr>
          <a:xfrm>
            <a:off x="3581400" y="2475901"/>
            <a:ext cx="3110731" cy="1892826"/>
          </a:xfrm>
          <a:prstGeom prst="rect">
            <a:avLst/>
          </a:prstGeom>
          <a:noFill/>
        </p:spPr>
        <p:txBody>
          <a:bodyPr wrap="square" rtlCol="0">
            <a:spAutoFit/>
          </a:bodyPr>
          <a:lstStyle/>
          <a:p>
            <a:pPr lvl="0" algn="just"/>
            <a:r>
              <a:rPr lang="pt-BR" sz="900" dirty="0" smtClean="0">
                <a:latin typeface="Open Sans"/>
                <a:ea typeface="Open Sans"/>
                <a:cs typeface="Open Sans"/>
                <a:sym typeface="Open Sans"/>
              </a:rPr>
              <a:t>com </a:t>
            </a:r>
            <a:r>
              <a:rPr lang="pt-BR" sz="900" dirty="0">
                <a:latin typeface="Open Sans"/>
                <a:ea typeface="Open Sans"/>
                <a:cs typeface="Open Sans"/>
                <a:sym typeface="Open Sans"/>
              </a:rPr>
              <a:t>destaque para </a:t>
            </a:r>
            <a:r>
              <a:rPr lang="pt-BR" sz="900" dirty="0" err="1">
                <a:latin typeface="Open Sans"/>
                <a:ea typeface="Open Sans"/>
                <a:cs typeface="Open Sans"/>
                <a:sym typeface="Open Sans"/>
              </a:rPr>
              <a:t>hiperferritinemia</a:t>
            </a:r>
            <a:r>
              <a:rPr lang="pt-BR" sz="900" dirty="0">
                <a:latin typeface="Open Sans"/>
                <a:ea typeface="Open Sans"/>
                <a:cs typeface="Open Sans"/>
                <a:sym typeface="Open Sans"/>
              </a:rPr>
              <a:t> de 11600. Nesse contexto, a SAM foi considerada como diagnóstico diferencial pertinente. </a:t>
            </a:r>
            <a:r>
              <a:rPr lang="pt-BR" sz="900" dirty="0" err="1">
                <a:latin typeface="Open Sans"/>
                <a:ea typeface="Open Sans"/>
                <a:cs typeface="Open Sans"/>
                <a:sym typeface="Open Sans"/>
              </a:rPr>
              <a:t>Mielograma</a:t>
            </a:r>
            <a:r>
              <a:rPr lang="pt-BR" sz="900" dirty="0">
                <a:latin typeface="Open Sans"/>
                <a:ea typeface="Open Sans"/>
                <a:cs typeface="Open Sans"/>
                <a:sym typeface="Open Sans"/>
              </a:rPr>
              <a:t> demonstrou sinais de medula reativa, sem </a:t>
            </a:r>
            <a:r>
              <a:rPr lang="pt-BR" sz="900" dirty="0" err="1">
                <a:latin typeface="Open Sans"/>
                <a:ea typeface="Open Sans"/>
                <a:cs typeface="Open Sans"/>
                <a:sym typeface="Open Sans"/>
              </a:rPr>
              <a:t>hemofagocitose</a:t>
            </a:r>
            <a:r>
              <a:rPr lang="pt-BR" sz="900" dirty="0">
                <a:latin typeface="Open Sans"/>
                <a:ea typeface="Open Sans"/>
                <a:cs typeface="Open Sans"/>
                <a:sym typeface="Open Sans"/>
              </a:rPr>
              <a:t>. Optou-se por realizar imunoglobulina intravenosa e </a:t>
            </a:r>
            <a:r>
              <a:rPr lang="pt-BR" sz="900" dirty="0" err="1">
                <a:latin typeface="Open Sans"/>
                <a:ea typeface="Open Sans"/>
                <a:cs typeface="Open Sans"/>
                <a:sym typeface="Open Sans"/>
              </a:rPr>
              <a:t>pulsoterapia</a:t>
            </a:r>
            <a:r>
              <a:rPr lang="pt-BR" sz="900" dirty="0">
                <a:latin typeface="Open Sans"/>
                <a:ea typeface="Open Sans"/>
                <a:cs typeface="Open Sans"/>
                <a:sym typeface="Open Sans"/>
              </a:rPr>
              <a:t> com </a:t>
            </a:r>
            <a:r>
              <a:rPr lang="pt-BR" sz="900" dirty="0" err="1">
                <a:latin typeface="Open Sans"/>
                <a:ea typeface="Open Sans"/>
                <a:cs typeface="Open Sans"/>
                <a:sym typeface="Open Sans"/>
              </a:rPr>
              <a:t>metilprednisolona</a:t>
            </a:r>
            <a:r>
              <a:rPr lang="pt-BR" sz="900" dirty="0">
                <a:latin typeface="Open Sans"/>
                <a:ea typeface="Open Sans"/>
                <a:cs typeface="Open Sans"/>
                <a:sym typeface="Open Sans"/>
              </a:rPr>
              <a:t> por três dias, com melhora clínica frustra. Pela persistência do quadro inflamatório exacerbado, realizada infusão de </a:t>
            </a:r>
            <a:r>
              <a:rPr lang="pt-BR" sz="900" dirty="0" err="1">
                <a:latin typeface="Open Sans"/>
                <a:ea typeface="Open Sans"/>
                <a:cs typeface="Open Sans"/>
                <a:sym typeface="Open Sans"/>
              </a:rPr>
              <a:t>Tocilizumab</a:t>
            </a:r>
            <a:r>
              <a:rPr lang="pt-BR" sz="900" dirty="0">
                <a:latin typeface="Open Sans"/>
                <a:ea typeface="Open Sans"/>
                <a:cs typeface="Open Sans"/>
                <a:sym typeface="Open Sans"/>
              </a:rPr>
              <a:t>. Evoluiu com melhora clínico-laboratorial, sem novos episódios febris e redução de provas inflamatórias. Recebeu alta em boas condições clínicas, em uso de prednisona e </a:t>
            </a:r>
            <a:r>
              <a:rPr lang="pt-BR" sz="900" dirty="0" err="1">
                <a:latin typeface="Open Sans"/>
                <a:ea typeface="Open Sans"/>
                <a:cs typeface="Open Sans"/>
                <a:sym typeface="Open Sans"/>
              </a:rPr>
              <a:t>metotrexato</a:t>
            </a:r>
            <a:r>
              <a:rPr lang="pt-BR" sz="900" dirty="0">
                <a:latin typeface="Open Sans"/>
                <a:ea typeface="Open Sans"/>
                <a:cs typeface="Open Sans"/>
                <a:sym typeface="Open Sans"/>
              </a:rPr>
              <a:t>.</a:t>
            </a:r>
          </a:p>
          <a:p>
            <a:pPr lvl="0" algn="just"/>
            <a:endParaRPr lang="pt-BR" sz="900" dirty="0">
              <a:latin typeface="Open Sans"/>
              <a:ea typeface="Open Sans"/>
              <a:cs typeface="Open Sans"/>
              <a:sym typeface="Open Sans"/>
            </a:endParaRPr>
          </a:p>
        </p:txBody>
      </p:sp>
      <p:sp>
        <p:nvSpPr>
          <p:cNvPr id="37" name="CaixaDeTexto 36"/>
          <p:cNvSpPr txBox="1"/>
          <p:nvPr/>
        </p:nvSpPr>
        <p:spPr>
          <a:xfrm>
            <a:off x="252633" y="4942961"/>
            <a:ext cx="3118095" cy="3139321"/>
          </a:xfrm>
          <a:prstGeom prst="rect">
            <a:avLst/>
          </a:prstGeom>
          <a:noFill/>
        </p:spPr>
        <p:txBody>
          <a:bodyPr wrap="square" rtlCol="0">
            <a:spAutoFit/>
          </a:bodyPr>
          <a:lstStyle/>
          <a:p>
            <a:pPr lvl="0" algn="just"/>
            <a:r>
              <a:rPr lang="pt-BR" sz="900" dirty="0">
                <a:latin typeface="Open Sans"/>
                <a:ea typeface="Open Sans"/>
                <a:cs typeface="Open Sans"/>
                <a:sym typeface="Open Sans"/>
              </a:rPr>
              <a:t>Paciente feminina, 35 anos, hipertensa, admitida em hospital terciário com queixa de </a:t>
            </a:r>
            <a:r>
              <a:rPr lang="pt-BR" sz="900" dirty="0" err="1">
                <a:latin typeface="Open Sans"/>
                <a:ea typeface="Open Sans"/>
                <a:cs typeface="Open Sans"/>
                <a:sym typeface="Open Sans"/>
              </a:rPr>
              <a:t>odinofagia</a:t>
            </a:r>
            <a:r>
              <a:rPr lang="pt-BR" sz="900" dirty="0">
                <a:latin typeface="Open Sans"/>
                <a:ea typeface="Open Sans"/>
                <a:cs typeface="Open Sans"/>
                <a:sym typeface="Open Sans"/>
              </a:rPr>
              <a:t>, febre, mialgia, </a:t>
            </a:r>
            <a:r>
              <a:rPr lang="pt-BR" sz="900" dirty="0" err="1">
                <a:latin typeface="Open Sans"/>
                <a:ea typeface="Open Sans"/>
                <a:cs typeface="Open Sans"/>
                <a:sym typeface="Open Sans"/>
              </a:rPr>
              <a:t>artralgia</a:t>
            </a:r>
            <a:r>
              <a:rPr lang="pt-BR" sz="900" dirty="0">
                <a:latin typeface="Open Sans"/>
                <a:ea typeface="Open Sans"/>
                <a:cs typeface="Open Sans"/>
                <a:sym typeface="Open Sans"/>
              </a:rPr>
              <a:t> intensa e cefaleia há sete dias. Chamava atenção relato de redução da diurese e hipotensão ao exame físico. Diante do contexto clínico-epidemiológico, aventada a hipótese de </a:t>
            </a:r>
            <a:r>
              <a:rPr lang="pt-BR" sz="900" dirty="0" err="1">
                <a:latin typeface="Open Sans"/>
                <a:ea typeface="Open Sans"/>
                <a:cs typeface="Open Sans"/>
                <a:sym typeface="Open Sans"/>
              </a:rPr>
              <a:t>arbovirose</a:t>
            </a:r>
            <a:r>
              <a:rPr lang="pt-BR" sz="900" dirty="0">
                <a:latin typeface="Open Sans"/>
                <a:ea typeface="Open Sans"/>
                <a:cs typeface="Open Sans"/>
                <a:sym typeface="Open Sans"/>
              </a:rPr>
              <a:t>, porém, considerada a possibilidade de exacerbação de doença de Still, devido diagnóstico há nove anos, após sintomatologia semelhante de menor intensidade, sem clínica compatível desde então. Foi instituída hidratação venosa, prescritas medicações sintomáticas, sem melhora evidente, tendo iniciado quadro de taquicardia e dispneia, com necessidade de </a:t>
            </a:r>
            <a:r>
              <a:rPr lang="pt-BR" sz="900" dirty="0" err="1">
                <a:latin typeface="Open Sans"/>
                <a:ea typeface="Open Sans"/>
                <a:cs typeface="Open Sans"/>
                <a:sym typeface="Open Sans"/>
              </a:rPr>
              <a:t>oxigenioterapia</a:t>
            </a:r>
            <a:r>
              <a:rPr lang="pt-BR" sz="900" dirty="0">
                <a:latin typeface="Open Sans"/>
                <a:ea typeface="Open Sans"/>
                <a:cs typeface="Open Sans"/>
                <a:sym typeface="Open Sans"/>
              </a:rPr>
              <a:t>. Evidenciado derrame pleural, com consolidações pulmonares à tomografia de tórax, e </a:t>
            </a:r>
            <a:r>
              <a:rPr lang="pt-BR" sz="900" dirty="0" err="1">
                <a:latin typeface="Open Sans"/>
                <a:ea typeface="Open Sans"/>
                <a:cs typeface="Open Sans"/>
                <a:sym typeface="Open Sans"/>
              </a:rPr>
              <a:t>hepatomegalia</a:t>
            </a:r>
            <a:r>
              <a:rPr lang="pt-BR" sz="900" dirty="0">
                <a:latin typeface="Open Sans"/>
                <a:ea typeface="Open Sans"/>
                <a:cs typeface="Open Sans"/>
                <a:sym typeface="Open Sans"/>
              </a:rPr>
              <a:t> em cortes de abdome superior. Excluído tromboembolismo pulmonar e RT-PCR para SARS-CoV-2 foi negativo. Iniciada </a:t>
            </a:r>
            <a:r>
              <a:rPr lang="pt-BR" sz="900" dirty="0" err="1">
                <a:latin typeface="Open Sans"/>
                <a:ea typeface="Open Sans"/>
                <a:cs typeface="Open Sans"/>
                <a:sym typeface="Open Sans"/>
              </a:rPr>
              <a:t>corticoterapia</a:t>
            </a:r>
            <a:r>
              <a:rPr lang="pt-BR" sz="900" dirty="0">
                <a:latin typeface="Open Sans"/>
                <a:ea typeface="Open Sans"/>
                <a:cs typeface="Open Sans"/>
                <a:sym typeface="Open Sans"/>
              </a:rPr>
              <a:t>, </a:t>
            </a:r>
            <a:r>
              <a:rPr lang="pt-BR" sz="900" dirty="0" err="1">
                <a:latin typeface="Open Sans"/>
                <a:ea typeface="Open Sans"/>
                <a:cs typeface="Open Sans"/>
                <a:sym typeface="Open Sans"/>
              </a:rPr>
              <a:t>antibioticoterapia</a:t>
            </a:r>
            <a:r>
              <a:rPr lang="pt-BR" sz="900" dirty="0">
                <a:latin typeface="Open Sans"/>
                <a:ea typeface="Open Sans"/>
                <a:cs typeface="Open Sans"/>
                <a:sym typeface="Open Sans"/>
              </a:rPr>
              <a:t> com </a:t>
            </a:r>
            <a:r>
              <a:rPr lang="pt-BR" sz="900" dirty="0" err="1">
                <a:latin typeface="Open Sans"/>
                <a:ea typeface="Open Sans"/>
                <a:cs typeface="Open Sans"/>
                <a:sym typeface="Open Sans"/>
              </a:rPr>
              <a:t>ceftriaxone</a:t>
            </a:r>
            <a:r>
              <a:rPr lang="pt-BR" sz="900" dirty="0">
                <a:latin typeface="Open Sans"/>
                <a:ea typeface="Open Sans"/>
                <a:cs typeface="Open Sans"/>
                <a:sym typeface="Open Sans"/>
              </a:rPr>
              <a:t> e </a:t>
            </a:r>
            <a:r>
              <a:rPr lang="pt-BR" sz="900" dirty="0" err="1">
                <a:latin typeface="Open Sans"/>
                <a:ea typeface="Open Sans"/>
                <a:cs typeface="Open Sans"/>
                <a:sym typeface="Open Sans"/>
              </a:rPr>
              <a:t>azitromicina</a:t>
            </a:r>
            <a:r>
              <a:rPr lang="pt-BR" sz="900" dirty="0">
                <a:latin typeface="Open Sans"/>
                <a:ea typeface="Open Sans"/>
                <a:cs typeface="Open Sans"/>
                <a:sym typeface="Open Sans"/>
              </a:rPr>
              <a:t>, e encaminhada à leito de terapia </a:t>
            </a:r>
            <a:r>
              <a:rPr lang="pt-BR" sz="900" dirty="0">
                <a:latin typeface="Open Sans"/>
                <a:ea typeface="Open Sans"/>
                <a:cs typeface="Open Sans"/>
                <a:sym typeface="Open Sans"/>
              </a:rPr>
              <a:t>intensiva. Laboratorialmente, apresentava anemia e provas inflamatórias elevadas,</a:t>
            </a:r>
            <a:endParaRPr lang="pt-BR" sz="900" dirty="0">
              <a:latin typeface="Open Sans"/>
              <a:ea typeface="Open Sans"/>
              <a:cs typeface="Open Sans"/>
              <a:sym typeface="Open Sans"/>
            </a:endParaRPr>
          </a:p>
        </p:txBody>
      </p:sp>
      <p:sp>
        <p:nvSpPr>
          <p:cNvPr id="38" name="CaixaDeTexto 37"/>
          <p:cNvSpPr txBox="1"/>
          <p:nvPr/>
        </p:nvSpPr>
        <p:spPr>
          <a:xfrm>
            <a:off x="3468047" y="6498015"/>
            <a:ext cx="3178078" cy="1061829"/>
          </a:xfrm>
          <a:prstGeom prst="rect">
            <a:avLst/>
          </a:prstGeom>
          <a:noFill/>
        </p:spPr>
        <p:txBody>
          <a:bodyPr wrap="square" rtlCol="0">
            <a:spAutoFit/>
          </a:bodyPr>
          <a:lstStyle/>
          <a:p>
            <a:pPr lvl="0" algn="just"/>
            <a:r>
              <a:rPr lang="pt-BR" sz="900" dirty="0">
                <a:latin typeface="Open Sans"/>
                <a:ea typeface="Open Sans"/>
                <a:cs typeface="Open Sans"/>
                <a:sym typeface="Open Sans"/>
              </a:rPr>
              <a:t>A apresentação clínica variável, a </a:t>
            </a:r>
            <a:r>
              <a:rPr lang="pt-BR" sz="900" dirty="0" err="1">
                <a:latin typeface="Open Sans"/>
                <a:ea typeface="Open Sans"/>
                <a:cs typeface="Open Sans"/>
                <a:sym typeface="Open Sans"/>
              </a:rPr>
              <a:t>inespecificidade</a:t>
            </a:r>
            <a:r>
              <a:rPr lang="pt-BR" sz="900" dirty="0">
                <a:latin typeface="Open Sans"/>
                <a:ea typeface="Open Sans"/>
                <a:cs typeface="Open Sans"/>
                <a:sym typeface="Open Sans"/>
              </a:rPr>
              <a:t> dos sintomas e a raridade da síndrome de ativação </a:t>
            </a:r>
            <a:r>
              <a:rPr lang="pt-BR" sz="900" dirty="0" err="1">
                <a:latin typeface="Open Sans"/>
                <a:ea typeface="Open Sans"/>
                <a:cs typeface="Open Sans"/>
                <a:sym typeface="Open Sans"/>
              </a:rPr>
              <a:t>macrofágica</a:t>
            </a:r>
            <a:r>
              <a:rPr lang="pt-BR" sz="900" dirty="0">
                <a:latin typeface="Open Sans"/>
                <a:ea typeface="Open Sans"/>
                <a:cs typeface="Open Sans"/>
                <a:sym typeface="Open Sans"/>
              </a:rPr>
              <a:t> resultam em atraso no diagnóstico e no tratamento desta condição, elevando a mortalidade. Diante de alta suspeição, é essencial uma abordagem na busca pela condição desencadeadora e terapia imediata.</a:t>
            </a:r>
          </a:p>
        </p:txBody>
      </p:sp>
      <p:sp>
        <p:nvSpPr>
          <p:cNvPr id="39" name="Google Shape;55;p13"/>
          <p:cNvSpPr txBox="1"/>
          <p:nvPr/>
        </p:nvSpPr>
        <p:spPr>
          <a:xfrm>
            <a:off x="3347124" y="6038677"/>
            <a:ext cx="3193383"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Conclusões/Considerações Finais</a:t>
            </a:r>
          </a:p>
        </p:txBody>
      </p:sp>
      <p:sp>
        <p:nvSpPr>
          <p:cNvPr id="43" name="Retângulo 42"/>
          <p:cNvSpPr/>
          <p:nvPr/>
        </p:nvSpPr>
        <p:spPr>
          <a:xfrm flipV="1">
            <a:off x="421505" y="2428201"/>
            <a:ext cx="2316165"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354702" y="3658624"/>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7" name="Retângulo 46"/>
          <p:cNvSpPr/>
          <p:nvPr/>
        </p:nvSpPr>
        <p:spPr>
          <a:xfrm flipV="1">
            <a:off x="3561561" y="6421882"/>
            <a:ext cx="2692744"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Retângulo 47"/>
          <p:cNvSpPr/>
          <p:nvPr/>
        </p:nvSpPr>
        <p:spPr>
          <a:xfrm flipV="1">
            <a:off x="3661788" y="2431649"/>
            <a:ext cx="2492290"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9" name="Retângulo 48"/>
          <p:cNvSpPr/>
          <p:nvPr/>
        </p:nvSpPr>
        <p:spPr>
          <a:xfrm>
            <a:off x="341623" y="4833448"/>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a:t>
            </a:r>
            <a:endParaRPr lang="pt-BR" dirty="0"/>
          </a:p>
        </p:txBody>
      </p:sp>
      <p:sp>
        <p:nvSpPr>
          <p:cNvPr id="42" name="Shape 97"/>
          <p:cNvSpPr txBox="1"/>
          <p:nvPr/>
        </p:nvSpPr>
        <p:spPr>
          <a:xfrm>
            <a:off x="3776666" y="5868437"/>
            <a:ext cx="2365297" cy="215403"/>
          </a:xfrm>
          <a:prstGeom prst="rect">
            <a:avLst/>
          </a:prstGeom>
          <a:noFill/>
          <a:ln>
            <a:noFill/>
          </a:ln>
        </p:spPr>
        <p:txBody>
          <a:bodyPr spcFirstLastPara="1" wrap="square" lIns="91425" tIns="45700" rIns="91425" bIns="45700" anchor="t" anchorCtr="0">
            <a:spAutoFit/>
          </a:bodyPr>
          <a:lstStyle/>
          <a:p>
            <a:pPr lvl="0" algn="just">
              <a:buClr>
                <a:schemeClr val="dk1"/>
              </a:buClr>
              <a:buSzPts val="4500"/>
            </a:pPr>
            <a:r>
              <a:rPr lang="pt-BR" sz="800" b="1" dirty="0"/>
              <a:t>Figura </a:t>
            </a:r>
            <a:r>
              <a:rPr lang="pt-BR" sz="800" b="1" dirty="0" smtClean="0"/>
              <a:t>1</a:t>
            </a:r>
            <a:r>
              <a:rPr lang="pt-BR" sz="800" b="1" dirty="0" smtClean="0"/>
              <a:t>. </a:t>
            </a:r>
            <a:r>
              <a:rPr lang="pt-BR" sz="800" b="1" dirty="0" err="1" smtClean="0"/>
              <a:t>Angiotomografia</a:t>
            </a:r>
            <a:r>
              <a:rPr lang="pt-BR" sz="800" b="1" dirty="0" smtClean="0"/>
              <a:t> de tórax </a:t>
            </a:r>
            <a:endParaRPr sz="800" b="1" dirty="0"/>
          </a:p>
        </p:txBody>
      </p:sp>
      <p:sp>
        <p:nvSpPr>
          <p:cNvPr id="46" name="Shape 97"/>
          <p:cNvSpPr txBox="1"/>
          <p:nvPr/>
        </p:nvSpPr>
        <p:spPr>
          <a:xfrm>
            <a:off x="3475306" y="7832357"/>
            <a:ext cx="3170819" cy="1200288"/>
          </a:xfrm>
          <a:prstGeom prst="rect">
            <a:avLst/>
          </a:prstGeom>
          <a:noFill/>
          <a:ln>
            <a:noFill/>
          </a:ln>
        </p:spPr>
        <p:txBody>
          <a:bodyPr spcFirstLastPara="1" wrap="square" lIns="91425" tIns="45700" rIns="91425" bIns="45700" anchor="t" anchorCtr="0">
            <a:spAutoFit/>
          </a:bodyPr>
          <a:lstStyle/>
          <a:p>
            <a:pPr algn="just">
              <a:buClr>
                <a:schemeClr val="dk1"/>
              </a:buClr>
              <a:buSzPts val="4500"/>
            </a:pPr>
            <a:r>
              <a:rPr lang="en-US" sz="800" dirty="0" smtClean="0"/>
              <a:t>FILIPOVICH, </a:t>
            </a:r>
            <a:r>
              <a:rPr lang="en-US" sz="800" dirty="0"/>
              <a:t>Alexandra et al. </a:t>
            </a:r>
            <a:r>
              <a:rPr lang="en-US" sz="800" dirty="0" smtClean="0"/>
              <a:t>Histiocytic </a:t>
            </a:r>
            <a:r>
              <a:rPr lang="en-US" sz="800" dirty="0"/>
              <a:t>disorders: recent insights into pathophysiology and practical guidelines</a:t>
            </a:r>
            <a:r>
              <a:rPr lang="en-US" sz="800" dirty="0" smtClean="0"/>
              <a:t>.</a:t>
            </a:r>
            <a:r>
              <a:rPr lang="en-US" sz="800" b="1" dirty="0" smtClean="0"/>
              <a:t> </a:t>
            </a:r>
            <a:r>
              <a:rPr lang="en-US" sz="800" b="1" dirty="0"/>
              <a:t>Biology of blood and marrow transplantation : journal of the American Society for Blood and Marrow </a:t>
            </a:r>
            <a:r>
              <a:rPr lang="en-US" sz="800" b="1" dirty="0" smtClean="0"/>
              <a:t>Transplantation. </a:t>
            </a:r>
            <a:r>
              <a:rPr lang="en-US" sz="800" dirty="0" smtClean="0"/>
              <a:t>2010</a:t>
            </a:r>
            <a:r>
              <a:rPr lang="en-US" sz="800" b="1" dirty="0" smtClean="0"/>
              <a:t>. </a:t>
            </a:r>
            <a:r>
              <a:rPr lang="en-US" sz="800" dirty="0"/>
              <a:t>vol. 16,1 </a:t>
            </a:r>
            <a:r>
              <a:rPr lang="en-US" sz="800" dirty="0" err="1" smtClean="0"/>
              <a:t>Suppl</a:t>
            </a:r>
            <a:r>
              <a:rPr lang="en-US" sz="800" dirty="0" smtClean="0"/>
              <a:t>: </a:t>
            </a:r>
            <a:r>
              <a:rPr lang="en-US" sz="800" dirty="0"/>
              <a:t>S82-9</a:t>
            </a:r>
            <a:r>
              <a:rPr lang="en-US" sz="800" dirty="0" smtClean="0"/>
              <a:t>.</a:t>
            </a:r>
          </a:p>
          <a:p>
            <a:pPr algn="just">
              <a:buClr>
                <a:schemeClr val="dk1"/>
              </a:buClr>
              <a:buSzPts val="4500"/>
            </a:pPr>
            <a:r>
              <a:rPr lang="en-US" sz="800" dirty="0" smtClean="0"/>
              <a:t>DEANE, </a:t>
            </a:r>
            <a:r>
              <a:rPr lang="en-US" sz="800" dirty="0"/>
              <a:t>Sean et al. </a:t>
            </a:r>
            <a:r>
              <a:rPr lang="en-US" sz="800" dirty="0" smtClean="0"/>
              <a:t>Macrophage </a:t>
            </a:r>
            <a:r>
              <a:rPr lang="en-US" sz="800" dirty="0"/>
              <a:t>activation syndrome in autoimmune disease</a:t>
            </a:r>
            <a:r>
              <a:rPr lang="en-US" sz="800" dirty="0" smtClean="0"/>
              <a:t>. </a:t>
            </a:r>
            <a:r>
              <a:rPr lang="en-US" sz="800" b="1" dirty="0"/>
              <a:t>International archives of allergy and </a:t>
            </a:r>
            <a:r>
              <a:rPr lang="en-US" sz="800" b="1" dirty="0" smtClean="0"/>
              <a:t>immunology. </a:t>
            </a:r>
            <a:r>
              <a:rPr lang="en-US" sz="800" dirty="0" smtClean="0"/>
              <a:t>2010</a:t>
            </a:r>
            <a:r>
              <a:rPr lang="en-US" sz="800" b="1" dirty="0" smtClean="0"/>
              <a:t>. </a:t>
            </a:r>
            <a:r>
              <a:rPr lang="en-US" sz="800" dirty="0" smtClean="0"/>
              <a:t> </a:t>
            </a:r>
            <a:r>
              <a:rPr lang="en-US" sz="800" dirty="0"/>
              <a:t>vol. </a:t>
            </a:r>
            <a:r>
              <a:rPr lang="en-US" sz="800" dirty="0" smtClean="0"/>
              <a:t>153,2: </a:t>
            </a:r>
            <a:r>
              <a:rPr lang="en-US" sz="800" dirty="0"/>
              <a:t>109-20</a:t>
            </a:r>
            <a:endParaRPr lang="en-US" sz="800" dirty="0" smtClean="0"/>
          </a:p>
          <a:p>
            <a:pPr algn="just">
              <a:buClr>
                <a:schemeClr val="dk1"/>
              </a:buClr>
              <a:buSzPts val="4500"/>
            </a:pPr>
            <a:r>
              <a:rPr lang="pt-BR" sz="800" dirty="0" smtClean="0">
                <a:solidFill>
                  <a:schemeClr val="dk1"/>
                </a:solidFill>
                <a:sym typeface="Arial"/>
              </a:rPr>
              <a:t>JORDAN, </a:t>
            </a:r>
            <a:r>
              <a:rPr lang="pt-BR" sz="800" dirty="0">
                <a:solidFill>
                  <a:schemeClr val="dk1"/>
                </a:solidFill>
                <a:sym typeface="Arial"/>
              </a:rPr>
              <a:t>Michael B et al. </a:t>
            </a:r>
            <a:r>
              <a:rPr lang="pt-BR" sz="800" dirty="0" err="1" smtClean="0">
                <a:solidFill>
                  <a:schemeClr val="dk1"/>
                </a:solidFill>
                <a:sym typeface="Arial"/>
              </a:rPr>
              <a:t>How</a:t>
            </a:r>
            <a:r>
              <a:rPr lang="pt-BR" sz="800" dirty="0" smtClean="0">
                <a:solidFill>
                  <a:schemeClr val="dk1"/>
                </a:solidFill>
                <a:sym typeface="Arial"/>
              </a:rPr>
              <a:t> </a:t>
            </a:r>
            <a:r>
              <a:rPr lang="pt-BR" sz="800" dirty="0">
                <a:solidFill>
                  <a:schemeClr val="dk1"/>
                </a:solidFill>
                <a:sym typeface="Arial"/>
              </a:rPr>
              <a:t>I </a:t>
            </a:r>
            <a:r>
              <a:rPr lang="pt-BR" sz="800" dirty="0" err="1">
                <a:solidFill>
                  <a:schemeClr val="dk1"/>
                </a:solidFill>
                <a:sym typeface="Arial"/>
              </a:rPr>
              <a:t>treat</a:t>
            </a:r>
            <a:r>
              <a:rPr lang="pt-BR" sz="800" dirty="0">
                <a:solidFill>
                  <a:schemeClr val="dk1"/>
                </a:solidFill>
                <a:sym typeface="Arial"/>
              </a:rPr>
              <a:t> </a:t>
            </a:r>
            <a:r>
              <a:rPr lang="pt-BR" sz="800" dirty="0" err="1">
                <a:solidFill>
                  <a:schemeClr val="dk1"/>
                </a:solidFill>
                <a:sym typeface="Arial"/>
              </a:rPr>
              <a:t>hemophagocytic</a:t>
            </a:r>
            <a:r>
              <a:rPr lang="pt-BR" sz="800" dirty="0">
                <a:solidFill>
                  <a:schemeClr val="dk1"/>
                </a:solidFill>
                <a:sym typeface="Arial"/>
              </a:rPr>
              <a:t> </a:t>
            </a:r>
            <a:r>
              <a:rPr lang="pt-BR" sz="800" dirty="0" err="1">
                <a:solidFill>
                  <a:schemeClr val="dk1"/>
                </a:solidFill>
                <a:sym typeface="Arial"/>
              </a:rPr>
              <a:t>lymphohistiocytosis</a:t>
            </a:r>
            <a:r>
              <a:rPr lang="pt-BR" sz="800" dirty="0" smtClean="0">
                <a:solidFill>
                  <a:schemeClr val="dk1"/>
                </a:solidFill>
                <a:sym typeface="Arial"/>
              </a:rPr>
              <a:t>. </a:t>
            </a:r>
            <a:r>
              <a:rPr lang="pt-BR" sz="800" b="1" dirty="0" err="1" smtClean="0">
                <a:solidFill>
                  <a:schemeClr val="dk1"/>
                </a:solidFill>
                <a:sym typeface="Arial"/>
              </a:rPr>
              <a:t>Blood</a:t>
            </a:r>
            <a:r>
              <a:rPr lang="pt-BR" sz="800" dirty="0" smtClean="0">
                <a:solidFill>
                  <a:schemeClr val="dk1"/>
                </a:solidFill>
                <a:sym typeface="Arial"/>
              </a:rPr>
              <a:t>. 2011. </a:t>
            </a:r>
            <a:r>
              <a:rPr lang="pt-BR" sz="800" dirty="0">
                <a:solidFill>
                  <a:schemeClr val="dk1"/>
                </a:solidFill>
                <a:sym typeface="Arial"/>
              </a:rPr>
              <a:t>v</a:t>
            </a:r>
            <a:r>
              <a:rPr lang="pt-BR" sz="800" dirty="0" smtClean="0">
                <a:solidFill>
                  <a:schemeClr val="dk1"/>
                </a:solidFill>
                <a:sym typeface="Arial"/>
              </a:rPr>
              <a:t>ol</a:t>
            </a:r>
            <a:r>
              <a:rPr lang="pt-BR" sz="800" dirty="0">
                <a:solidFill>
                  <a:schemeClr val="dk1"/>
                </a:solidFill>
                <a:sym typeface="Arial"/>
              </a:rPr>
              <a:t>. </a:t>
            </a:r>
            <a:r>
              <a:rPr lang="pt-BR" sz="800" dirty="0" smtClean="0">
                <a:solidFill>
                  <a:schemeClr val="dk1"/>
                </a:solidFill>
                <a:sym typeface="Arial"/>
              </a:rPr>
              <a:t>118,15: </a:t>
            </a:r>
            <a:r>
              <a:rPr lang="pt-BR" sz="800" dirty="0">
                <a:solidFill>
                  <a:schemeClr val="dk1"/>
                </a:solidFill>
                <a:sym typeface="Arial"/>
              </a:rPr>
              <a:t>4041-52. </a:t>
            </a:r>
            <a:endParaRPr lang="pt-BR" sz="800" dirty="0">
              <a:solidFill>
                <a:schemeClr val="dk1"/>
              </a:solidFill>
              <a:sym typeface="Arial"/>
            </a:endParaRPr>
          </a:p>
        </p:txBody>
      </p:sp>
      <p:sp>
        <p:nvSpPr>
          <p:cNvPr id="50" name="Google Shape;55;p13"/>
          <p:cNvSpPr txBox="1"/>
          <p:nvPr/>
        </p:nvSpPr>
        <p:spPr>
          <a:xfrm>
            <a:off x="3533086" y="7430008"/>
            <a:ext cx="2416862" cy="351519"/>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Referências Bibliográficas</a:t>
            </a:r>
          </a:p>
        </p:txBody>
      </p:sp>
      <p:sp>
        <p:nvSpPr>
          <p:cNvPr id="51" name="Retângulo 50"/>
          <p:cNvSpPr/>
          <p:nvPr/>
        </p:nvSpPr>
        <p:spPr>
          <a:xfrm flipV="1">
            <a:off x="3606953" y="7770531"/>
            <a:ext cx="2692744"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221" y="8048767"/>
            <a:ext cx="4289156" cy="1003907"/>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664" y="-14452"/>
            <a:ext cx="4949284" cy="1001023"/>
          </a:xfrm>
          <a:prstGeom prst="rect">
            <a:avLst/>
          </a:prstGeom>
        </p:spPr>
      </p:pic>
      <p:pic>
        <p:nvPicPr>
          <p:cNvPr id="1026" name="Picture 2" descr="C:\Users\caroldalmeida\Downloads\Edilane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451" t="16617" r="26260" b="7847"/>
          <a:stretch/>
        </p:blipFill>
        <p:spPr bwMode="auto">
          <a:xfrm>
            <a:off x="4089786" y="4231640"/>
            <a:ext cx="1814390" cy="1596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417838"/>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531</Words>
  <Application>Microsoft Office PowerPoint</Application>
  <PresentationFormat>Apresentação na tela (4:3)</PresentationFormat>
  <Paragraphs>17</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caroldalmeida</cp:lastModifiedBy>
  <cp:revision>18</cp:revision>
  <dcterms:created xsi:type="dcterms:W3CDTF">2019-11-28T18:07:22Z</dcterms:created>
  <dcterms:modified xsi:type="dcterms:W3CDTF">2021-10-07T07:25:58Z</dcterms:modified>
</cp:coreProperties>
</file>