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 varScale="1">
        <p:scale>
          <a:sx n="51" d="100"/>
          <a:sy n="51" d="100"/>
        </p:scale>
        <p:origin x="1992" y="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06/10/2021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209473" y="1736558"/>
            <a:ext cx="250758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Introdução/Fundamentos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454307" y="1357057"/>
            <a:ext cx="6159853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pt-BR" sz="1000" dirty="0">
                <a:solidFill>
                  <a:schemeClr val="accent1">
                    <a:lumMod val="50000"/>
                  </a:schemeClr>
                </a:solidFill>
              </a:rPr>
              <a:t>Rafaela Alves Pelizzaro; ¹Thyago Henrique Neves da Silva Filho; ¹Yago Hiroshi Takemoto; ¹Igor Costa Gomes; ¹Daniel Francisco Pereira de Assis; </a:t>
            </a:r>
            <a:r>
              <a:rPr lang="pt-BR" sz="1000" dirty="0">
                <a:solidFill>
                  <a:srgbClr val="004668"/>
                </a:solidFill>
              </a:rPr>
              <a:t>¹Universidade José do Rosário </a:t>
            </a:r>
            <a:r>
              <a:rPr lang="pt-BR" sz="1000" dirty="0" err="1">
                <a:solidFill>
                  <a:srgbClr val="004668"/>
                </a:solidFill>
              </a:rPr>
              <a:t>Vellano</a:t>
            </a:r>
            <a:r>
              <a:rPr lang="pt-BR" sz="1000" dirty="0">
                <a:solidFill>
                  <a:srgbClr val="004668"/>
                </a:solidFill>
              </a:rPr>
              <a:t>, Alfenas- MG. 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454307" y="1041896"/>
            <a:ext cx="6159853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‘’Uma evolução clínica atípica da doença de Buerger’’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5877" y="3707512"/>
            <a:ext cx="3165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O relato em questão tem como finalidade descrever um caso raro de um paciente diagnosticado com tromboangeíte que teve o acometimento de dois vasos de grande calibre, aorta abdominal e mesentérica superior, mesmo após quatro anos da interrupção do tabagismo.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341623" y="3240719"/>
            <a:ext cx="101574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91726" y="2151284"/>
            <a:ext cx="30843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latin typeface="Open Sans"/>
              </a:rPr>
              <a:t>A tromboangeite obliterante (TAO) é uma patologia inflamatória que ocorre a partir da formação de trombos não ateroscleróticos de pequenas e médias artérias, cujo o uso do tabaco é o principal fator de risco. O acometimento de vasos de grande calibre foram raramente descritos na literatura e o prognóstico da doença tende a ser favorável após a interrupção do tabagismo.</a:t>
            </a:r>
            <a:endParaRPr lang="en-US" altLang="pt-BR" sz="800" dirty="0">
              <a:latin typeface="Open Sans"/>
            </a:endParaRPr>
          </a:p>
        </p:txBody>
      </p:sp>
      <p:sp>
        <p:nvSpPr>
          <p:cNvPr id="34" name="Google Shape;55;p13"/>
          <p:cNvSpPr txBox="1"/>
          <p:nvPr/>
        </p:nvSpPr>
        <p:spPr>
          <a:xfrm>
            <a:off x="286348" y="4650696"/>
            <a:ext cx="1512332" cy="472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Relato de caso 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618417" y="2135895"/>
            <a:ext cx="28007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latin typeface="Open Sans"/>
              </a:rPr>
              <a:t>A TAO é uma doença caracterizada por dor intensa devido ao quadro isquêmico nas extremidades, com temperatura e pulsos reduzidos. Nos raros episódios em que há obstrução vascular do trato gastrointestinal, o quadro apresenta-se como um abdome agudo isquêmico. Sendo assim, destacam-se dois pontos raros do caso descrito. O primeiro é acometimento de uma artéria de grande calibre, a aorta abdominal, sendo uma das exceções. E o segundo é a manifestação ter ocorrido após quatro anos do paciente ter cessado o tabagismo, destoando da literatura, que sustenta uma regressão da enfermidade após cessação do tabagismo, não havendo, no entanto, estudos que elucidam a reatividade da doença.</a:t>
            </a:r>
            <a:endParaRPr lang="fr-FR" altLang="pt-BR" sz="800" dirty="0">
              <a:latin typeface="Open Sans"/>
            </a:endParaRPr>
          </a:p>
          <a:p>
            <a:pPr algn="just"/>
            <a:endParaRPr lang="fr-FR" altLang="pt-BR" sz="800" dirty="0"/>
          </a:p>
        </p:txBody>
      </p:sp>
      <p:sp>
        <p:nvSpPr>
          <p:cNvPr id="36" name="Google Shape;55;p13"/>
          <p:cNvSpPr txBox="1"/>
          <p:nvPr/>
        </p:nvSpPr>
        <p:spPr>
          <a:xfrm>
            <a:off x="3616311" y="1731505"/>
            <a:ext cx="1346372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Discussão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8011" y="5122944"/>
            <a:ext cx="311809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pt-BR" sz="800" dirty="0">
                <a:latin typeface="Open Sans"/>
              </a:rPr>
              <a:t>Homem, 38, com queixa de dor abdominal há 03 meses com piora progressiva, distensão e sudorese. Ao exame apresentava-se pálido, </a:t>
            </a:r>
            <a:r>
              <a:rPr lang="pt-BR" sz="800" dirty="0" err="1">
                <a:latin typeface="Open Sans"/>
              </a:rPr>
              <a:t>torporoso</a:t>
            </a:r>
            <a:r>
              <a:rPr lang="pt-BR" sz="800" dirty="0">
                <a:latin typeface="Open Sans"/>
              </a:rPr>
              <a:t> e com dor a palpação difusa do abdome. Relatou história pregressa de TAO com amputação prévia de MID, acima do joelho, e interrupção do tabagismo há quatro anos. Optou-se pela realização de TC abdominal que evidenciou uma complicação rara em conduto arterial de alta pressão e fluxo, sendo essa a formação de trombo pedunculado na artéria aorta abdominal e presença de êmbolos na artéria cólica direita e ramos distais da artéria mesentérica superior. Foi realizado </a:t>
            </a:r>
            <a:r>
              <a:rPr lang="pt-BR" sz="800" dirty="0" err="1">
                <a:latin typeface="Open Sans"/>
              </a:rPr>
              <a:t>laparotomia</a:t>
            </a:r>
            <a:r>
              <a:rPr lang="pt-BR" sz="800" dirty="0">
                <a:latin typeface="Open Sans"/>
              </a:rPr>
              <a:t> exploradora, evidenciando isquemia e necrose extensa em intestino delgado, optou-se por </a:t>
            </a:r>
            <a:r>
              <a:rPr lang="pt-BR" sz="800" dirty="0" err="1">
                <a:latin typeface="Open Sans"/>
              </a:rPr>
              <a:t>enterectomia</a:t>
            </a:r>
            <a:r>
              <a:rPr lang="pt-BR" sz="800" dirty="0">
                <a:latin typeface="Open Sans"/>
              </a:rPr>
              <a:t> segmentar e </a:t>
            </a:r>
            <a:r>
              <a:rPr lang="pt-BR" sz="800" dirty="0" err="1">
                <a:latin typeface="Open Sans"/>
              </a:rPr>
              <a:t>enteroanastomose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latero</a:t>
            </a:r>
            <a:r>
              <a:rPr lang="pt-BR" sz="800" dirty="0">
                <a:latin typeface="Open Sans"/>
              </a:rPr>
              <a:t>-lateral com grampeador linear. Em pós-operatório imediato, as extremidades estavam frias com aumento do tempo de preenchimento capilar do MIE, perda da sensibilidade e da função motora a partir do tornozelo E. Ademais, foi visto trombo ao nível da fossa poplítea por US e realizou-se </a:t>
            </a:r>
            <a:r>
              <a:rPr lang="pt-BR" sz="800" dirty="0" err="1">
                <a:latin typeface="Open Sans"/>
              </a:rPr>
              <a:t>embolectomia</a:t>
            </a:r>
            <a:r>
              <a:rPr lang="pt-BR" sz="800" dirty="0">
                <a:latin typeface="Open Sans"/>
              </a:rPr>
              <a:t>. Em TC de controle após 07 dias foi visto dissolução do trombo, mas com permanência de êmbolos em ramos distais da mesentérica superior, houve nova formação de trombo em artéria femoral superficial e profunda de MIE, levando à amputação do membro ao nível da coxa. Posteriormente o paciente apresentou melhora clínica, recebendo alta hospitalar e seguimento ambulatorial com cirurgião vascular.</a:t>
            </a:r>
          </a:p>
        </p:txBody>
      </p:sp>
      <p:sp>
        <p:nvSpPr>
          <p:cNvPr id="39" name="Google Shape;55;p13"/>
          <p:cNvSpPr txBox="1"/>
          <p:nvPr/>
        </p:nvSpPr>
        <p:spPr>
          <a:xfrm>
            <a:off x="3348159" y="5898699"/>
            <a:ext cx="3193383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Conclusões/Considerações Finais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47009" y="2073604"/>
            <a:ext cx="2316165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41623" y="3605027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85399" y="6252972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839170" y="2058525"/>
            <a:ext cx="2492290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1" y="4992383"/>
            <a:ext cx="2853233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663655" y="5576915"/>
            <a:ext cx="2710304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>
                <a:latin typeface="Open Sans"/>
              </a:rPr>
              <a:t>Figura 1. </a:t>
            </a:r>
            <a:r>
              <a:rPr lang="pt-BR" sz="800" dirty="0">
                <a:latin typeface="Open Sans"/>
              </a:rPr>
              <a:t>tomografia computadorizada evidenciando trombo pedunculado na artéria aorta abdominal no nível dos corpos vertebrais T10-T11.</a:t>
            </a:r>
            <a:endParaRPr sz="800" b="1" dirty="0">
              <a:latin typeface="Open Sans"/>
            </a:endParaRPr>
          </a:p>
        </p:txBody>
      </p:sp>
      <p:sp>
        <p:nvSpPr>
          <p:cNvPr id="46" name="Shape 97"/>
          <p:cNvSpPr txBox="1"/>
          <p:nvPr/>
        </p:nvSpPr>
        <p:spPr>
          <a:xfrm>
            <a:off x="3542444" y="7246626"/>
            <a:ext cx="2840479" cy="21851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/>
            <a:r>
              <a:rPr lang="pt-BR" sz="800" dirty="0">
                <a:latin typeface="Open Sans"/>
              </a:rPr>
              <a:t>1. </a:t>
            </a:r>
            <a:r>
              <a:rPr lang="pt-BR" sz="800" dirty="0" err="1">
                <a:latin typeface="Open Sans"/>
              </a:rPr>
              <a:t>Faeze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Fakour</a:t>
            </a:r>
            <a:r>
              <a:rPr lang="pt-BR" sz="800" dirty="0">
                <a:latin typeface="Open Sans"/>
              </a:rPr>
              <a:t>; </a:t>
            </a:r>
            <a:r>
              <a:rPr lang="pt-BR" sz="800" dirty="0" err="1">
                <a:latin typeface="Open Sans"/>
              </a:rPr>
              <a:t>Bahare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Fazeli</a:t>
            </a:r>
            <a:r>
              <a:rPr lang="pt-BR" sz="800" dirty="0">
                <a:latin typeface="Open Sans"/>
              </a:rPr>
              <a:t>. Visceral </a:t>
            </a:r>
            <a:r>
              <a:rPr lang="pt-BR" sz="800" dirty="0" err="1">
                <a:latin typeface="Open Sans"/>
              </a:rPr>
              <a:t>bed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involvement</a:t>
            </a:r>
            <a:r>
              <a:rPr lang="pt-BR" sz="800" dirty="0">
                <a:latin typeface="Open Sans"/>
              </a:rPr>
              <a:t> in </a:t>
            </a:r>
            <a:r>
              <a:rPr lang="pt-BR" sz="800" dirty="0" err="1">
                <a:latin typeface="Open Sans"/>
              </a:rPr>
              <a:t>thromboangiitis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obliterans</a:t>
            </a:r>
            <a:r>
              <a:rPr lang="pt-BR" sz="800" dirty="0">
                <a:latin typeface="Open Sans"/>
              </a:rPr>
              <a:t>: a </a:t>
            </a:r>
            <a:r>
              <a:rPr lang="pt-BR" sz="800" dirty="0" err="1">
                <a:latin typeface="Open Sans"/>
              </a:rPr>
              <a:t>systematic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review</a:t>
            </a:r>
            <a:r>
              <a:rPr lang="pt-BR" sz="800" dirty="0">
                <a:latin typeface="Open Sans"/>
              </a:rPr>
              <a:t>. </a:t>
            </a:r>
            <a:r>
              <a:rPr lang="pt-BR" sz="800" b="1" dirty="0">
                <a:latin typeface="Open Sans"/>
              </a:rPr>
              <a:t>Vascular Health </a:t>
            </a:r>
            <a:r>
              <a:rPr lang="pt-BR" sz="800" b="1" dirty="0" err="1">
                <a:latin typeface="Open Sans"/>
              </a:rPr>
              <a:t>and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Risk</a:t>
            </a:r>
            <a:r>
              <a:rPr lang="pt-BR" sz="800" b="1" dirty="0">
                <a:latin typeface="Open Sans"/>
              </a:rPr>
              <a:t> Management.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Azadi</a:t>
            </a:r>
            <a:r>
              <a:rPr lang="pt-BR" sz="800" dirty="0">
                <a:latin typeface="Open Sans"/>
              </a:rPr>
              <a:t> Square. 2019:15 317–353.</a:t>
            </a:r>
          </a:p>
          <a:p>
            <a:pPr algn="just"/>
            <a:r>
              <a:rPr lang="pt-BR" sz="800" dirty="0">
                <a:latin typeface="Open Sans"/>
              </a:rPr>
              <a:t>2. RIVERA-CHAVARRÍA, </a:t>
            </a:r>
            <a:r>
              <a:rPr lang="pt-BR" sz="800" dirty="0" err="1">
                <a:latin typeface="Open Sans"/>
              </a:rPr>
              <a:t>Ignacio</a:t>
            </a:r>
            <a:r>
              <a:rPr lang="pt-BR" sz="800" dirty="0">
                <a:latin typeface="Open Sans"/>
              </a:rPr>
              <a:t> J.; BRENES-GUTIÉRREZ, José D. </a:t>
            </a:r>
            <a:r>
              <a:rPr lang="pt-BR" sz="800" dirty="0" err="1">
                <a:latin typeface="Open Sans"/>
              </a:rPr>
              <a:t>Thromboangiitis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obliterans</a:t>
            </a:r>
            <a:r>
              <a:rPr lang="pt-BR" sz="800" dirty="0">
                <a:latin typeface="Open Sans"/>
              </a:rPr>
              <a:t> (</a:t>
            </a:r>
            <a:r>
              <a:rPr lang="pt-BR" sz="800" dirty="0" err="1">
                <a:latin typeface="Open Sans"/>
              </a:rPr>
              <a:t>Buerger's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disease</a:t>
            </a:r>
            <a:r>
              <a:rPr lang="pt-BR" sz="800" dirty="0">
                <a:latin typeface="Open Sans"/>
              </a:rPr>
              <a:t>). </a:t>
            </a:r>
            <a:r>
              <a:rPr lang="pt-BR" sz="800" b="1" dirty="0" err="1">
                <a:latin typeface="Open Sans"/>
              </a:rPr>
              <a:t>Annals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of</a:t>
            </a:r>
            <a:r>
              <a:rPr lang="pt-BR" sz="800" b="1" dirty="0">
                <a:latin typeface="Open Sans"/>
              </a:rPr>
              <a:t> Medicine </a:t>
            </a:r>
            <a:r>
              <a:rPr lang="pt-BR" sz="800" b="1" dirty="0" err="1">
                <a:latin typeface="Open Sans"/>
              </a:rPr>
              <a:t>and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Surgery</a:t>
            </a:r>
            <a:r>
              <a:rPr lang="pt-BR" sz="800" dirty="0">
                <a:latin typeface="Open Sans"/>
              </a:rPr>
              <a:t>, v. 7, p. 79-82, 2016.</a:t>
            </a:r>
          </a:p>
          <a:p>
            <a:pPr lvl="0" algn="just"/>
            <a:r>
              <a:rPr lang="pt-BR" sz="800" dirty="0">
                <a:latin typeface="Open Sans"/>
              </a:rPr>
              <a:t>3. LE JONCOUR, Alexandre et al. </a:t>
            </a:r>
            <a:r>
              <a:rPr lang="pt-BR" sz="800" dirty="0" err="1">
                <a:latin typeface="Open Sans"/>
              </a:rPr>
              <a:t>Long‐Term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Outcome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and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Prognostic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Factors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of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Complications</a:t>
            </a:r>
            <a:r>
              <a:rPr lang="pt-BR" sz="800" dirty="0">
                <a:latin typeface="Open Sans"/>
              </a:rPr>
              <a:t> in </a:t>
            </a:r>
            <a:r>
              <a:rPr lang="pt-BR" sz="800" dirty="0" err="1">
                <a:latin typeface="Open Sans"/>
              </a:rPr>
              <a:t>Thromboangiitis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Obliterans</a:t>
            </a:r>
            <a:r>
              <a:rPr lang="pt-BR" sz="800" dirty="0">
                <a:latin typeface="Open Sans"/>
              </a:rPr>
              <a:t> (</a:t>
            </a:r>
            <a:r>
              <a:rPr lang="pt-BR" sz="800" dirty="0" err="1">
                <a:latin typeface="Open Sans"/>
              </a:rPr>
              <a:t>Buerger's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Disease</a:t>
            </a:r>
            <a:r>
              <a:rPr lang="pt-BR" sz="800" dirty="0">
                <a:latin typeface="Open Sans"/>
              </a:rPr>
              <a:t>): A </a:t>
            </a:r>
            <a:r>
              <a:rPr lang="pt-BR" sz="800" dirty="0" err="1">
                <a:latin typeface="Open Sans"/>
              </a:rPr>
              <a:t>Multicenter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Study</a:t>
            </a:r>
            <a:r>
              <a:rPr lang="pt-BR" sz="800" dirty="0">
                <a:latin typeface="Open Sans"/>
              </a:rPr>
              <a:t> </a:t>
            </a:r>
            <a:r>
              <a:rPr lang="pt-BR" sz="800" dirty="0" err="1">
                <a:latin typeface="Open Sans"/>
              </a:rPr>
              <a:t>of</a:t>
            </a:r>
            <a:r>
              <a:rPr lang="pt-BR" sz="800" dirty="0">
                <a:latin typeface="Open Sans"/>
              </a:rPr>
              <a:t> 224 </a:t>
            </a:r>
            <a:r>
              <a:rPr lang="pt-BR" sz="800" dirty="0" err="1">
                <a:latin typeface="Open Sans"/>
              </a:rPr>
              <a:t>Patients</a:t>
            </a:r>
            <a:r>
              <a:rPr lang="pt-BR" sz="800" dirty="0">
                <a:latin typeface="Open Sans"/>
              </a:rPr>
              <a:t>. </a:t>
            </a:r>
            <a:r>
              <a:rPr lang="pt-BR" sz="800" b="1" dirty="0" err="1">
                <a:latin typeface="Open Sans"/>
              </a:rPr>
              <a:t>Journal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of</a:t>
            </a:r>
            <a:r>
              <a:rPr lang="pt-BR" sz="800" b="1" dirty="0">
                <a:latin typeface="Open Sans"/>
              </a:rPr>
              <a:t> </a:t>
            </a:r>
            <a:r>
              <a:rPr lang="pt-BR" sz="800" b="1" dirty="0" err="1">
                <a:latin typeface="Open Sans"/>
              </a:rPr>
              <a:t>the</a:t>
            </a:r>
            <a:r>
              <a:rPr lang="pt-BR" sz="800" b="1" dirty="0">
                <a:latin typeface="Open Sans"/>
              </a:rPr>
              <a:t> American Heart </a:t>
            </a:r>
            <a:r>
              <a:rPr lang="pt-BR" sz="800" b="1" dirty="0" err="1">
                <a:latin typeface="Open Sans"/>
              </a:rPr>
              <a:t>Association</a:t>
            </a:r>
            <a:r>
              <a:rPr lang="pt-BR" sz="800" dirty="0">
                <a:latin typeface="Open Sans"/>
              </a:rPr>
              <a:t>, v. 7, n. 23, p. e010677, 2018.</a:t>
            </a: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  <a:p>
            <a:pPr algn="just">
              <a:buClr>
                <a:schemeClr val="dk1"/>
              </a:buClr>
              <a:buSzPts val="4500"/>
            </a:pPr>
            <a:endParaRPr lang="pt-BR" sz="800" dirty="0">
              <a:solidFill>
                <a:schemeClr val="dk1"/>
              </a:solidFill>
              <a:sym typeface="Arial"/>
            </a:endParaRPr>
          </a:p>
        </p:txBody>
      </p:sp>
      <p:sp>
        <p:nvSpPr>
          <p:cNvPr id="50" name="Google Shape;55;p13"/>
          <p:cNvSpPr txBox="1"/>
          <p:nvPr/>
        </p:nvSpPr>
        <p:spPr>
          <a:xfrm>
            <a:off x="3533086" y="6843497"/>
            <a:ext cx="2416862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solidFill>
                  <a:srgbClr val="074774"/>
                </a:solidFill>
                <a:latin typeface="Lato"/>
                <a:ea typeface="Lato"/>
                <a:cs typeface="Lato"/>
                <a:sym typeface="Lato"/>
              </a:rPr>
              <a:t>Referências Bibliográficas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98479" y="7197193"/>
            <a:ext cx="2692744" cy="457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3726111" y="3831186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IMAGEM ILUSTRATIVA</a:t>
            </a:r>
            <a:endParaRPr sz="800" b="1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3073" y="8140093"/>
            <a:ext cx="4289156" cy="1003907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664" y="40873"/>
            <a:ext cx="4949284" cy="1001023"/>
          </a:xfrm>
          <a:prstGeom prst="rect">
            <a:avLst/>
          </a:prstGeom>
        </p:spPr>
      </p:pic>
      <p:pic>
        <p:nvPicPr>
          <p:cNvPr id="27" name="Imagem 2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602" y="4046589"/>
            <a:ext cx="1162169" cy="1530326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3589515" y="6298691"/>
            <a:ext cx="27844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latin typeface="Open Sans"/>
              </a:rPr>
              <a:t>Destacam-se dois pontos raros do caso relatado. O primeiro é acometimento da aorta abdominal, por ser uma artéria de grande calibre. E o segundo é a manifestação ter ocorrido quatro anos após o paciente ter cessado o tabagismo.</a:t>
            </a:r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2745</TotalTime>
  <Words>711</Words>
  <Application>Microsoft Office PowerPoint</Application>
  <PresentationFormat>Apresentação na tela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Rafaela Pelizzaro</cp:lastModifiedBy>
  <cp:revision>24</cp:revision>
  <dcterms:created xsi:type="dcterms:W3CDTF">2019-11-28T18:07:22Z</dcterms:created>
  <dcterms:modified xsi:type="dcterms:W3CDTF">2021-10-07T01:50:25Z</dcterms:modified>
</cp:coreProperties>
</file>