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>
        <p:scale>
          <a:sx n="100" d="100"/>
          <a:sy n="10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3398C-EC18-495A-A4DE-59F5AE5B5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550B0-250A-4810-BBA0-47BCC7DC4B9D}" type="datetimeFigureOut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DB35F-45CF-4F81-A08C-1EF4BD0E5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1CA63-2805-4377-8847-FA304275D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5325F-6F50-4D6A-BECF-3A636FB9AE6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6518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0CC6E-CE5F-4D82-A399-127B6046E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A1C8-28EC-4169-8529-33AB17F2A280}" type="datetimeFigureOut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6F788-A552-4096-AE53-9E6C172C9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F262D-7F8B-4954-960B-9D1CF4D36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DD191-930D-40DB-B8AD-6D46C561DF2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4923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698CE-F200-4270-9E85-4812FC8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4E34C-BD5A-4378-B9FD-A44FD19DBFE0}" type="datetimeFigureOut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4134F-75DA-4F3B-9A36-6C3C6BFD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D72A7-533B-4C37-AD6C-8BDC8735F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97145-D07D-4A66-BC8C-86F112F6E95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4818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7C694-50AE-4CB5-9DE9-46909504F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9C47F-9A70-4AC7-8E5F-EEE977249E7F}" type="datetimeFigureOut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72656-E987-43C4-8B29-D2439C3B4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F604E-269E-484F-B566-6977FBA1E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971A7-7585-4A8A-8022-0EC5FAEAAA0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0007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2CE30-666D-4D75-A0AA-06BFA38F7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6FE0A-3A91-4810-947D-2EBE0CB6ED78}" type="datetimeFigureOut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19C32-F6F8-4CA2-98A5-70DCAECA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B6128-5DA1-4BEE-BEA9-5420F92B7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2990F-1B7C-40D6-ABC7-0C6A8A36DBA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377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6E70DA-E643-49CF-A0C2-71B20148C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40965-17EC-4ACA-A554-8CAAC7F213B6}" type="datetimeFigureOut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DB8C59-A2A1-4B61-8976-D02248BC3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E3DE82-3B39-45C7-A983-B43FA7312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760E9-D788-44B8-8F68-B811979B097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79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77A4D9F-A541-42EA-8930-3CAD0C66E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6304C-2781-4F67-8FEE-6122495769E1}" type="datetimeFigureOut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515368-E74E-42B5-A17B-E16DED1AE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0762D61-86E5-4C04-AFA6-BECED6A22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2B7AD-78EF-4F38-B9F7-489BEECFC16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5813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3FFF1CA-7D70-4B24-8891-E839B7F2F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F8A70-9E5A-4B23-93D6-DB822528DEBA}" type="datetimeFigureOut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53812C-DF16-4AFB-BB29-4600170F3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2FD3A0C-C927-443D-AA7F-4BDF97CB5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27FA0-6FDB-41BF-8964-96C82441127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145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B707E38-593F-4684-9CCA-1D3D7119C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D8202-5053-4609-A40C-A0DB6266A17D}" type="datetimeFigureOut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201A510-D6BB-460C-B575-272E7D5F9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BFCCC87-7374-4D4D-ABC5-E1255321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E5591-6223-4742-B29F-CBBC7B8240D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725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94F9A72-24A6-4847-8F59-B861B18C1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6E846-201F-41D0-A238-96B919A58393}" type="datetimeFigureOut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F4269D-E760-4395-A991-47863A14B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F785B7-23E0-47A6-B543-D5BC072B1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DED69-DF0D-47CB-83B5-F5847D0828D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0966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8B7B4A-6AFA-4998-8A39-4B5039FA1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23486-2DCD-4E43-82C3-0B1DFFA28142}" type="datetimeFigureOut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C80C1D-7644-4A5D-92BB-04475D3ED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BF4FDF-B880-4F25-BB31-AA5012A3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17BF3-FA42-4FF2-9967-0FDF71972B0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3814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33968E6-2198-42C4-B9E7-DA2283452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1488" y="487363"/>
            <a:ext cx="5915025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9320C-D0E6-4181-A1E2-BAF8080B8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3638"/>
            <a:ext cx="5915025" cy="580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2E93A-F24B-48D0-9FF7-0730660B27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ED980E-A7FD-4CB6-BA21-86A9D38CBE7D}" type="datetimeFigureOut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D4311-1999-49B2-B864-AF770B97E0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663"/>
            <a:ext cx="2314575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47A67-9033-4765-A93F-C8CC7AA48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663"/>
            <a:ext cx="154305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DB3934B6-B429-4660-8634-D0B5379FF50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Google Shape;55;p13">
            <a:extLst>
              <a:ext uri="{FF2B5EF4-FFF2-40B4-BE49-F238E27FC236}">
                <a16:creationId xmlns:a16="http://schemas.microsoft.com/office/drawing/2014/main" id="{41294AE2-4C60-480B-9DA0-11C1CA68A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1966517"/>
            <a:ext cx="1128713" cy="31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1400" b="1" dirty="0">
                <a:solidFill>
                  <a:srgbClr val="07477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Introdução</a:t>
            </a:r>
          </a:p>
        </p:txBody>
      </p:sp>
      <p:sp>
        <p:nvSpPr>
          <p:cNvPr id="2051" name="Google Shape;56;p13">
            <a:extLst>
              <a:ext uri="{FF2B5EF4-FFF2-40B4-BE49-F238E27FC236}">
                <a16:creationId xmlns:a16="http://schemas.microsoft.com/office/drawing/2014/main" id="{A5BCF16C-87E6-46DF-91F4-1F744B187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370809"/>
            <a:ext cx="6686550" cy="71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900" dirty="0">
                <a:latin typeface="Open Sans" pitchFamily="34" charset="0"/>
                <a:cs typeface="Open Sans" pitchFamily="34" charset="0"/>
                <a:sym typeface="Open Sans" pitchFamily="34" charset="0"/>
              </a:rPr>
              <a:t>Larissa </a:t>
            </a:r>
            <a:r>
              <a:rPr lang="pt-BR" altLang="pt-BR" sz="900" dirty="0" err="1">
                <a:latin typeface="Open Sans" pitchFamily="34" charset="0"/>
                <a:cs typeface="Open Sans" pitchFamily="34" charset="0"/>
                <a:sym typeface="Open Sans" pitchFamily="34" charset="0"/>
              </a:rPr>
              <a:t>Pregnolatto</a:t>
            </a:r>
            <a:r>
              <a:rPr lang="pt-BR" altLang="pt-BR" sz="900" dirty="0">
                <a:latin typeface="Open Sans" pitchFamily="34" charset="0"/>
                <a:cs typeface="Open Sans" pitchFamily="34" charset="0"/>
                <a:sym typeface="Open Sans" pitchFamily="34" charset="0"/>
              </a:rPr>
              <a:t> La Gamba</a:t>
            </a:r>
            <a:r>
              <a:rPr lang="pt-BR" altLang="pt-BR" sz="900" baseline="30000" dirty="0">
                <a:latin typeface="Open Sans" pitchFamily="34" charset="0"/>
                <a:cs typeface="Open Sans" pitchFamily="34" charset="0"/>
                <a:sym typeface="Open Sans" pitchFamily="34" charset="0"/>
              </a:rPr>
              <a:t>1</a:t>
            </a:r>
            <a:r>
              <a:rPr lang="pt-BR" altLang="pt-BR" sz="900" dirty="0">
                <a:latin typeface="Open Sans" pitchFamily="34" charset="0"/>
                <a:cs typeface="Open Sans" pitchFamily="34" charset="0"/>
                <a:sym typeface="Open Sans" pitchFamily="34" charset="0"/>
              </a:rPr>
              <a:t>; Laís Figueira Bandoli</a:t>
            </a:r>
            <a:r>
              <a:rPr lang="pt-BR" altLang="pt-BR" sz="900" baseline="30000" dirty="0">
                <a:latin typeface="Open Sans" pitchFamily="34" charset="0"/>
                <a:cs typeface="Open Sans" pitchFamily="34" charset="0"/>
                <a:sym typeface="Open Sans" pitchFamily="34" charset="0"/>
              </a:rPr>
              <a:t>2</a:t>
            </a:r>
            <a:r>
              <a:rPr lang="pt-BR" altLang="pt-BR" sz="900" dirty="0">
                <a:latin typeface="Open Sans" pitchFamily="34" charset="0"/>
                <a:cs typeface="Open Sans" pitchFamily="34" charset="0"/>
                <a:sym typeface="Open Sans" pitchFamily="34" charset="0"/>
              </a:rPr>
              <a:t>; João Luiz Brisotti</a:t>
            </a:r>
            <a:r>
              <a:rPr lang="pt-BR" altLang="pt-BR" sz="900" baseline="30000" dirty="0">
                <a:latin typeface="Open Sans" pitchFamily="34" charset="0"/>
                <a:cs typeface="Open Sans" pitchFamily="34" charset="0"/>
                <a:sym typeface="Open Sans" pitchFamily="34" charset="0"/>
              </a:rPr>
              <a:t>3</a:t>
            </a:r>
            <a:r>
              <a:rPr lang="pt-BR" altLang="pt-BR" sz="900" dirty="0">
                <a:latin typeface="Open Sans" pitchFamily="34" charset="0"/>
                <a:cs typeface="Open Sans" pitchFamily="34" charset="0"/>
                <a:sym typeface="Open Sans" pitchFamily="34" charset="0"/>
              </a:rPr>
              <a:t>.</a:t>
            </a:r>
            <a:br>
              <a:rPr lang="pt-BR" altLang="pt-BR" sz="900" dirty="0">
                <a:latin typeface="Open Sans" pitchFamily="34" charset="0"/>
                <a:cs typeface="Open Sans" pitchFamily="34" charset="0"/>
                <a:sym typeface="Open Sans" pitchFamily="34" charset="0"/>
              </a:rPr>
            </a:br>
            <a:r>
              <a:rPr lang="pt-BR" altLang="pt-BR" sz="900" dirty="0">
                <a:latin typeface="Open Sans" pitchFamily="34" charset="0"/>
                <a:cs typeface="Open Sans" pitchFamily="34" charset="0"/>
                <a:sym typeface="Open Sans" pitchFamily="34" charset="0"/>
              </a:rPr>
              <a:t>1. Acadêmica do 6º. Ano do Curso de Medicina da Faculdade de Ciências da Saúde de Barretos - FACISB; </a:t>
            </a:r>
          </a:p>
          <a:p>
            <a:pPr algn="ctr" eaLnBrk="1" hangingPunct="1"/>
            <a:r>
              <a:rPr lang="pt-BR" altLang="pt-BR" sz="900" dirty="0">
                <a:latin typeface="Open Sans" pitchFamily="34" charset="0"/>
                <a:cs typeface="Open Sans" pitchFamily="34" charset="0"/>
                <a:sym typeface="Open Sans" pitchFamily="34" charset="0"/>
              </a:rPr>
              <a:t>2. Médica Residente do Programa de Clínica Médica da Santa Casa de Misericórdia de Ribeirão Preto; 3.Docente do Curso de Medicina da Faculdade de Ciências da Saúde de Barretos - FACISB.</a:t>
            </a:r>
          </a:p>
        </p:txBody>
      </p:sp>
      <p:sp>
        <p:nvSpPr>
          <p:cNvPr id="2052" name="Google Shape;55;p13">
            <a:extLst>
              <a:ext uri="{FF2B5EF4-FFF2-40B4-BE49-F238E27FC236}">
                <a16:creationId xmlns:a16="http://schemas.microsoft.com/office/drawing/2014/main" id="{2F696D40-8A48-4E8E-9C84-FDCE2692A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" y="931862"/>
            <a:ext cx="6440488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1400" b="1" dirty="0">
                <a:solidFill>
                  <a:srgbClr val="07477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Avaliação da Prática e da Repercussão de Automedicação com Anti-inflamatórios em Universitários da Cidade de Barretos - SP</a:t>
            </a:r>
          </a:p>
        </p:txBody>
      </p:sp>
      <p:sp>
        <p:nvSpPr>
          <p:cNvPr id="2053" name="CaixaDeTexto 30">
            <a:extLst>
              <a:ext uri="{FF2B5EF4-FFF2-40B4-BE49-F238E27FC236}">
                <a16:creationId xmlns:a16="http://schemas.microsoft.com/office/drawing/2014/main" id="{0C3AC8A3-5210-4D7C-8D61-E6007413C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56" y="4666410"/>
            <a:ext cx="3165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 sz="800" dirty="0">
                <a:latin typeface="Open Sans" pitchFamily="34" charset="0"/>
                <a:cs typeface="Open Sans" pitchFamily="34" charset="0"/>
                <a:sym typeface="Open Sans" pitchFamily="34" charset="0"/>
              </a:rPr>
              <a:t>Avaliar a incidência da prática de automedicação entre acadêmicos das áreas da saúde e de humanidades de instituições de nível superior da cidade de Barretos-SP, e analisar a eventual correlação entre a automedicação, seus efeitos colaterais e o agravamento de outras enfermidades.</a:t>
            </a:r>
          </a:p>
        </p:txBody>
      </p:sp>
      <p:sp>
        <p:nvSpPr>
          <p:cNvPr id="2054" name="Google Shape;55;p13">
            <a:extLst>
              <a:ext uri="{FF2B5EF4-FFF2-40B4-BE49-F238E27FC236}">
                <a16:creationId xmlns:a16="http://schemas.microsoft.com/office/drawing/2014/main" id="{C68512B0-F642-47EA-8375-D30CA96B2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31" y="4244471"/>
            <a:ext cx="1016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pt-BR" altLang="pt-BR" sz="1400" b="1" dirty="0">
                <a:solidFill>
                  <a:srgbClr val="07477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Objetivos</a:t>
            </a:r>
          </a:p>
        </p:txBody>
      </p:sp>
      <p:sp>
        <p:nvSpPr>
          <p:cNvPr id="2055" name="CaixaDeTexto 32">
            <a:extLst>
              <a:ext uri="{FF2B5EF4-FFF2-40B4-BE49-F238E27FC236}">
                <a16:creationId xmlns:a16="http://schemas.microsoft.com/office/drawing/2014/main" id="{A5343BFC-5DDB-4137-8F07-041C0ACC3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31" y="2365378"/>
            <a:ext cx="318849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 sz="900" dirty="0">
                <a:latin typeface="Open Sans"/>
                <a:cs typeface="Open Sans" pitchFamily="34" charset="0"/>
                <a:sym typeface="Open Sans" pitchFamily="34" charset="0"/>
              </a:rPr>
              <a:t>A automedicação ocorre quando há o uso de medicamentos por conta própria ou por indicação de pessoas não habilitadas para algum problema de saúde em geral. Esta atitude inadequada de se automedicar, tal como a prescrição errônea, pode ter como consequência efeitos indesejáveis sobre a saúde, ser gatilho para outras enfermidades, criar resistência contra patógenos e mascarar doenças evolutivas, representando, portanto, um problema a ser prevenido. </a:t>
            </a:r>
            <a:r>
              <a:rPr lang="pt-BR" sz="900" dirty="0">
                <a:solidFill>
                  <a:srgbClr val="000000"/>
                </a:solidFill>
                <a:effectLst/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Os anti-inflamatórios não esteroidais (</a:t>
            </a:r>
            <a:r>
              <a:rPr lang="pt-BR" sz="900" dirty="0" err="1">
                <a:solidFill>
                  <a:srgbClr val="000000"/>
                </a:solidFill>
                <a:effectLst/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AINEs</a:t>
            </a:r>
            <a:r>
              <a:rPr lang="pt-BR" sz="900" dirty="0">
                <a:solidFill>
                  <a:srgbClr val="000000"/>
                </a:solidFill>
                <a:effectLst/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) constituem atualmente a classe de medicamentos mais comumente prescrita no mundo todo.  E associam-se a complicações gastrintestinais, risco aumentado de eventos adversos cardiovasculares, insuficiência renal e outros</a:t>
            </a:r>
            <a:endParaRPr lang="pt-BR" altLang="pt-BR" sz="900" dirty="0">
              <a:latin typeface="Open Sans"/>
              <a:cs typeface="Open Sans" pitchFamily="34" charset="0"/>
              <a:sym typeface="Open Sans" pitchFamily="34" charset="0"/>
            </a:endParaRPr>
          </a:p>
        </p:txBody>
      </p:sp>
      <p:sp>
        <p:nvSpPr>
          <p:cNvPr id="2056" name="Google Shape;55;p13">
            <a:extLst>
              <a:ext uri="{FF2B5EF4-FFF2-40B4-BE49-F238E27FC236}">
                <a16:creationId xmlns:a16="http://schemas.microsoft.com/office/drawing/2014/main" id="{B9BD94F9-B8CA-4B27-8D6E-797A0F0EE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56" y="5290633"/>
            <a:ext cx="869950" cy="306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pt-BR" altLang="pt-BR" sz="1400" b="1" dirty="0">
                <a:solidFill>
                  <a:srgbClr val="07477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Métodos</a:t>
            </a:r>
          </a:p>
        </p:txBody>
      </p:sp>
      <p:sp>
        <p:nvSpPr>
          <p:cNvPr id="2057" name="CaixaDeTexto 34">
            <a:extLst>
              <a:ext uri="{FF2B5EF4-FFF2-40B4-BE49-F238E27FC236}">
                <a16:creationId xmlns:a16="http://schemas.microsoft.com/office/drawing/2014/main" id="{3B5DD173-41F6-432F-898C-236526668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962" y="3934991"/>
            <a:ext cx="32273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 sz="800" dirty="0">
                <a:latin typeface="Open Sans" pitchFamily="34" charset="0"/>
                <a:cs typeface="Open Sans" pitchFamily="34" charset="0"/>
                <a:sym typeface="Open Sans" pitchFamily="34" charset="0"/>
              </a:rPr>
              <a:t>Destes indivíduos com efeitos colaterais aos anti-inflamatórios, 56,7% deles se automedicavam para o alívio destes sintomas, utilizando inibidor da bomba de prótons (76,4%), Bloqueador dos receptores H2 (23,5%), Antiemético (17,6%), Antiespasmódico (17,6%), Antiácido (11,7%) e Analgésico (11,7%), podendo haver respostas múltiplas.</a:t>
            </a:r>
          </a:p>
        </p:txBody>
      </p:sp>
      <p:sp>
        <p:nvSpPr>
          <p:cNvPr id="2058" name="Google Shape;55;p13">
            <a:extLst>
              <a:ext uri="{FF2B5EF4-FFF2-40B4-BE49-F238E27FC236}">
                <a16:creationId xmlns:a16="http://schemas.microsoft.com/office/drawing/2014/main" id="{99BB4DBA-A385-4151-84E2-456E43DA8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81" y="6333124"/>
            <a:ext cx="1062832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pt-BR" altLang="pt-BR" sz="1400" b="1" dirty="0">
                <a:solidFill>
                  <a:srgbClr val="07477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Resultados</a:t>
            </a:r>
          </a:p>
        </p:txBody>
      </p:sp>
      <p:sp>
        <p:nvSpPr>
          <p:cNvPr id="2059" name="CaixaDeTexto 36">
            <a:extLst>
              <a:ext uri="{FF2B5EF4-FFF2-40B4-BE49-F238E27FC236}">
                <a16:creationId xmlns:a16="http://schemas.microsoft.com/office/drawing/2014/main" id="{219B8617-344A-4634-A96D-38B4742A5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3" y="5715793"/>
            <a:ext cx="3117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 sz="800" dirty="0">
                <a:latin typeface="Open Sans" pitchFamily="34" charset="0"/>
                <a:cs typeface="Open Sans" pitchFamily="34" charset="0"/>
                <a:sym typeface="Open Sans" pitchFamily="34" charset="0"/>
              </a:rPr>
              <a:t>Estudo prospectivo, observacional através de questionários aplicados aos alunos de instituições de ensino superior da cidade de Barretos (SP), das áreas de ciências biológicas (medicina e enfermagem) e humanas (direito e administração) em fases inicial e final dos cursos.</a:t>
            </a:r>
          </a:p>
        </p:txBody>
      </p:sp>
      <p:sp>
        <p:nvSpPr>
          <p:cNvPr id="2060" name="CaixaDeTexto 37">
            <a:extLst>
              <a:ext uri="{FF2B5EF4-FFF2-40B4-BE49-F238E27FC236}">
                <a16:creationId xmlns:a16="http://schemas.microsoft.com/office/drawing/2014/main" id="{97B7DA5E-B9E4-46AA-A3B7-916429E79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925" y="6879554"/>
            <a:ext cx="33432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 sz="800" dirty="0">
                <a:latin typeface="Open Sans" pitchFamily="34" charset="0"/>
                <a:cs typeface="Open Sans" pitchFamily="34" charset="0"/>
                <a:sym typeface="Open Sans" pitchFamily="34" charset="0"/>
              </a:rPr>
              <a:t>As medidas legais adotadas para coibir a comercialização de medicamentos não tem se mostrado efetivas, visto a prática indiscriminada da automedicação. Este estudo possibilita lançar, mais uma vez, luz sobre um problema social e comportamental que põe em risco a população acadêmica, componente de uma sociedade que, mesmo tendo acesso a informação adequada, utiliza-se de instrumentos terapêuticos de forma arriscada e indevida.</a:t>
            </a:r>
          </a:p>
        </p:txBody>
      </p:sp>
      <p:sp>
        <p:nvSpPr>
          <p:cNvPr id="2061" name="Google Shape;55;p13">
            <a:extLst>
              <a:ext uri="{FF2B5EF4-FFF2-40B4-BE49-F238E27FC236}">
                <a16:creationId xmlns:a16="http://schemas.microsoft.com/office/drawing/2014/main" id="{BC6D9F93-4034-4ECB-A398-9660EF7B4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4650" y="6502260"/>
            <a:ext cx="1111250" cy="32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pt-BR" altLang="pt-BR" sz="1400" b="1" dirty="0">
                <a:solidFill>
                  <a:srgbClr val="07477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Conclusões</a:t>
            </a: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1232D5FE-744A-4693-B741-EEE10ACE65A2}"/>
              </a:ext>
            </a:extLst>
          </p:cNvPr>
          <p:cNvSpPr/>
          <p:nvPr/>
        </p:nvSpPr>
        <p:spPr>
          <a:xfrm flipV="1">
            <a:off x="293688" y="2291558"/>
            <a:ext cx="2767012" cy="508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66DC4BF8-0AC1-4D56-A13F-BDCB115715AA}"/>
              </a:ext>
            </a:extLst>
          </p:cNvPr>
          <p:cNvSpPr/>
          <p:nvPr/>
        </p:nvSpPr>
        <p:spPr>
          <a:xfrm>
            <a:off x="206375" y="4570032"/>
            <a:ext cx="2854325" cy="591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5AAA3B18-378E-4FD2-B498-AFFCE0B2B6E0}"/>
              </a:ext>
            </a:extLst>
          </p:cNvPr>
          <p:cNvSpPr/>
          <p:nvPr/>
        </p:nvSpPr>
        <p:spPr>
          <a:xfrm flipV="1">
            <a:off x="3873500" y="6835183"/>
            <a:ext cx="2692400" cy="460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EC1EE7CB-65EF-4512-867A-1EE8FEC0E144}"/>
              </a:ext>
            </a:extLst>
          </p:cNvPr>
          <p:cNvSpPr/>
          <p:nvPr/>
        </p:nvSpPr>
        <p:spPr>
          <a:xfrm flipV="1">
            <a:off x="247650" y="6635860"/>
            <a:ext cx="2837656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5D714656-7CF7-4F68-9237-01E4E1D3299B}"/>
              </a:ext>
            </a:extLst>
          </p:cNvPr>
          <p:cNvSpPr/>
          <p:nvPr/>
        </p:nvSpPr>
        <p:spPr>
          <a:xfrm>
            <a:off x="230981" y="5599318"/>
            <a:ext cx="2854325" cy="444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067" name="Shape 97">
            <a:extLst>
              <a:ext uri="{FF2B5EF4-FFF2-40B4-BE49-F238E27FC236}">
                <a16:creationId xmlns:a16="http://schemas.microsoft.com/office/drawing/2014/main" id="{B6CB5C7A-B710-4655-93E4-71519E107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1363" y="3474552"/>
            <a:ext cx="1416050" cy="46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ts val="4500"/>
            </a:pPr>
            <a:r>
              <a:rPr lang="pt-BR" altLang="pt-BR" sz="800" b="1" dirty="0"/>
              <a:t>Gráfico 1. Distribuição dos universitários que praticam automedicação</a:t>
            </a:r>
          </a:p>
        </p:txBody>
      </p:sp>
      <p:sp>
        <p:nvSpPr>
          <p:cNvPr id="2068" name="Shape 97">
            <a:extLst>
              <a:ext uri="{FF2B5EF4-FFF2-40B4-BE49-F238E27FC236}">
                <a16:creationId xmlns:a16="http://schemas.microsoft.com/office/drawing/2014/main" id="{4617D96A-F752-42E7-9DA6-C023BBC1E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925" y="8105040"/>
            <a:ext cx="3425825" cy="954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ts val="4500"/>
            </a:pPr>
            <a:r>
              <a:rPr lang="pt-BR" altLang="pt-BR" sz="800" dirty="0"/>
              <a:t>1. Paulo, LG, </a:t>
            </a:r>
            <a:r>
              <a:rPr lang="pt-BR" altLang="pt-BR" sz="800" dirty="0" err="1"/>
              <a:t>Zanini</a:t>
            </a:r>
            <a:r>
              <a:rPr lang="pt-BR" altLang="pt-BR" sz="800" dirty="0"/>
              <a:t> AC. Automedicação no Brasil. Rev. Assoc. Méd. Bras. 1988; 16, 69-75.</a:t>
            </a:r>
          </a:p>
          <a:p>
            <a:pPr algn="just" eaLnBrk="1" hangingPunct="1">
              <a:buClr>
                <a:srgbClr val="000000"/>
              </a:buClr>
              <a:buSzPts val="4500"/>
            </a:pPr>
            <a:r>
              <a:rPr lang="pt-BR" altLang="pt-BR" sz="800" dirty="0"/>
              <a:t>2. Arrais, PS, Coelho HL, Batista MC, Carvalho ML, </a:t>
            </a:r>
            <a:r>
              <a:rPr lang="pt-BR" altLang="pt-BR" sz="800" dirty="0" err="1"/>
              <a:t>Righi</a:t>
            </a:r>
            <a:r>
              <a:rPr lang="pt-BR" altLang="pt-BR" sz="800" dirty="0"/>
              <a:t> RE, </a:t>
            </a:r>
            <a:r>
              <a:rPr lang="pt-BR" altLang="pt-BR" sz="800" dirty="0" err="1"/>
              <a:t>Arnau</a:t>
            </a:r>
            <a:r>
              <a:rPr lang="pt-BR" altLang="pt-BR" sz="800" dirty="0"/>
              <a:t> JM. Perfil da Automedicação no Brasil. Rev. Saúde </a:t>
            </a:r>
            <a:r>
              <a:rPr lang="pt-BR" altLang="pt-BR" sz="800" dirty="0" err="1"/>
              <a:t>Púb</a:t>
            </a:r>
            <a:r>
              <a:rPr lang="pt-BR" altLang="pt-BR" sz="800" dirty="0"/>
              <a:t>. 1997;.31, 71-77.       </a:t>
            </a:r>
          </a:p>
          <a:p>
            <a:pPr algn="just" eaLnBrk="1" hangingPunct="1">
              <a:buClr>
                <a:srgbClr val="000000"/>
              </a:buClr>
              <a:buSzPts val="4500"/>
            </a:pPr>
            <a:r>
              <a:rPr lang="pt-BR" altLang="pt-BR" sz="800" dirty="0"/>
              <a:t>3.  Barros, JAC et al. Antibióticos, Analgésicos e Vitaminas: Uso e Abuso em Recife-Brasil. Recife, Grupo Recifense de Defesa do Consumidor de Medicamentos, 1984. </a:t>
            </a:r>
          </a:p>
        </p:txBody>
      </p:sp>
      <p:sp>
        <p:nvSpPr>
          <p:cNvPr id="2069" name="Google Shape;55;p13">
            <a:extLst>
              <a:ext uri="{FF2B5EF4-FFF2-40B4-BE49-F238E27FC236}">
                <a16:creationId xmlns:a16="http://schemas.microsoft.com/office/drawing/2014/main" id="{7F268180-C55D-43E8-824F-D416EAD63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2938" y="7711032"/>
            <a:ext cx="2178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pt-BR" altLang="pt-BR" sz="1400" b="1" dirty="0">
                <a:solidFill>
                  <a:srgbClr val="07477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Referências Bibliográficas</a:t>
            </a:r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F4ACFA24-F95D-4BB3-8841-3F077C835509}"/>
              </a:ext>
            </a:extLst>
          </p:cNvPr>
          <p:cNvSpPr/>
          <p:nvPr/>
        </p:nvSpPr>
        <p:spPr>
          <a:xfrm flipV="1">
            <a:off x="3873500" y="8077318"/>
            <a:ext cx="2692400" cy="460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2072" name="Imagem 1">
            <a:extLst>
              <a:ext uri="{FF2B5EF4-FFF2-40B4-BE49-F238E27FC236}">
                <a16:creationId xmlns:a16="http://schemas.microsoft.com/office/drawing/2014/main" id="{5C9250D4-9092-48CB-B911-792A6B58D3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47" t="2362" b="11709"/>
          <a:stretch/>
        </p:blipFill>
        <p:spPr bwMode="auto">
          <a:xfrm>
            <a:off x="1164431" y="8202106"/>
            <a:ext cx="2116932" cy="86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Imagem 6">
            <a:extLst>
              <a:ext uri="{FF2B5EF4-FFF2-40B4-BE49-F238E27FC236}">
                <a16:creationId xmlns:a16="http://schemas.microsoft.com/office/drawing/2014/main" id="{2E3E69D4-EC2C-4098-A67F-0C3696456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-14288"/>
            <a:ext cx="4949825" cy="100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CaixaDeTexto 34">
            <a:extLst>
              <a:ext uri="{FF2B5EF4-FFF2-40B4-BE49-F238E27FC236}">
                <a16:creationId xmlns:a16="http://schemas.microsoft.com/office/drawing/2014/main" id="{AA0D5690-37A5-4F3C-AF90-936D23D4B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4" y="6765176"/>
            <a:ext cx="31115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 sz="800" dirty="0">
                <a:latin typeface="Open Sans" pitchFamily="34" charset="0"/>
                <a:cs typeface="Open Sans" pitchFamily="34" charset="0"/>
                <a:sym typeface="Open Sans" pitchFamily="34" charset="0"/>
              </a:rPr>
              <a:t>Dos 321 alunos participantes, sendo 209 (65,1%) do sexo feminino. Automedicação foi observada em 311 (96,3%), sendo que 98,4% na área de biológicas e 93,3% humanas. A distribuição da automedicação em relação às etapas dos cursos foi: Administração 93,9% dos matriculados no primeiro ano e 100% no último ano; Direito 95,2% e 87,8% respectivamente; Enfermagem 95,8% e 100% e Medicina em 98,8% e 100% dos acadêmicos do último ano se automedicam. Dentre as medicações 231 (74,3%) informaram uso de anti-inflamatórios, e uso regular em 160 (69,2%), com ocorrência de efeito colateral em 12,9% (náusea - 43,3%, queimação - 40%, dor abdominal - 36,6%, azia - 33,3%).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A25612C-9883-4853-8D22-FA5336929E5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9102"/>
          <a:stretch/>
        </p:blipFill>
        <p:spPr>
          <a:xfrm>
            <a:off x="3310731" y="2149693"/>
            <a:ext cx="1247570" cy="1255371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D96C451-E97A-41D2-8B4D-C339C685C12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9489"/>
          <a:stretch/>
        </p:blipFill>
        <p:spPr>
          <a:xfrm>
            <a:off x="4606925" y="2147266"/>
            <a:ext cx="2155825" cy="1287057"/>
          </a:xfrm>
          <a:prstGeom prst="rect">
            <a:avLst/>
          </a:prstGeom>
        </p:spPr>
      </p:pic>
      <p:sp>
        <p:nvSpPr>
          <p:cNvPr id="30" name="Shape 97">
            <a:extLst>
              <a:ext uri="{FF2B5EF4-FFF2-40B4-BE49-F238E27FC236}">
                <a16:creationId xmlns:a16="http://schemas.microsoft.com/office/drawing/2014/main" id="{01E9DA2C-8FB9-4586-B40D-9C9BD8E23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3612" y="3475906"/>
            <a:ext cx="2051051" cy="338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ts val="4500"/>
            </a:pPr>
            <a:r>
              <a:rPr lang="pt-BR" altLang="pt-BR" sz="800" b="1" dirty="0"/>
              <a:t>Gráfico 2. Proporção de automedicação por Curso e por período do de formação.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31A1348-4817-46D5-8FD2-F7483B95FCF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6017"/>
          <a:stretch/>
        </p:blipFill>
        <p:spPr>
          <a:xfrm>
            <a:off x="3377411" y="4737620"/>
            <a:ext cx="1223953" cy="1157944"/>
          </a:xfrm>
          <a:prstGeom prst="rect">
            <a:avLst/>
          </a:prstGeom>
        </p:spPr>
      </p:pic>
      <p:sp>
        <p:nvSpPr>
          <p:cNvPr id="32" name="Shape 97">
            <a:extLst>
              <a:ext uri="{FF2B5EF4-FFF2-40B4-BE49-F238E27FC236}">
                <a16:creationId xmlns:a16="http://schemas.microsoft.com/office/drawing/2014/main" id="{A646CF92-A233-4A4C-8AC8-B3804ED7E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0731" y="5917174"/>
            <a:ext cx="1416050" cy="46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ts val="4500"/>
            </a:pPr>
            <a:r>
              <a:rPr lang="pt-BR" altLang="pt-BR" sz="800" b="1" dirty="0"/>
              <a:t>Gráfico 3. Proporção de efeitos colaterais aos anti-inflamatórios.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B5177B1-2562-4961-A3CF-B89E214237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93461" y="4629150"/>
            <a:ext cx="1756574" cy="1576170"/>
          </a:xfrm>
          <a:prstGeom prst="rect">
            <a:avLst/>
          </a:prstGeom>
        </p:spPr>
      </p:pic>
      <p:sp>
        <p:nvSpPr>
          <p:cNvPr id="34" name="Shape 97">
            <a:extLst>
              <a:ext uri="{FF2B5EF4-FFF2-40B4-BE49-F238E27FC236}">
                <a16:creationId xmlns:a16="http://schemas.microsoft.com/office/drawing/2014/main" id="{DFD0D8D3-1FBE-415B-AFC9-FC2736008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2" y="6160831"/>
            <a:ext cx="2090738" cy="46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ts val="4500"/>
            </a:pPr>
            <a:r>
              <a:rPr lang="pt-BR" altLang="pt-BR" sz="800" b="1" dirty="0"/>
              <a:t>Gráfico 4. Proporção de classes de medicamentos para controle de efeitos colaterais.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 trabalho[Compatibility Mode]" id="{7EC17C38-5971-4F00-8C55-FDE10B325187}" vid="{708F181C-3336-4CF6-BFF4-75A4E06A3A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 trabalho</Template>
  <TotalTime>44</TotalTime>
  <Words>636</Words>
  <Application>Microsoft Office PowerPoint</Application>
  <PresentationFormat>Apresentação na tela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Calibri</vt:lpstr>
      <vt:lpstr>Arial</vt:lpstr>
      <vt:lpstr>Calibri Light</vt:lpstr>
      <vt:lpstr>Lato</vt:lpstr>
      <vt:lpstr>Open Sans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L Brisotti</dc:creator>
  <cp:lastModifiedBy>João L Brisotti</cp:lastModifiedBy>
  <cp:revision>5</cp:revision>
  <dcterms:created xsi:type="dcterms:W3CDTF">2021-10-07T02:13:02Z</dcterms:created>
  <dcterms:modified xsi:type="dcterms:W3CDTF">2021-10-07T02:58:00Z</dcterms:modified>
</cp:coreProperties>
</file>