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560" autoAdjust="0"/>
    <p:restoredTop sz="94660"/>
  </p:normalViewPr>
  <p:slideViewPr>
    <p:cSldViewPr snapToGrid="0">
      <p:cViewPr>
        <p:scale>
          <a:sx n="125" d="100"/>
          <a:sy n="125" d="100"/>
        </p:scale>
        <p:origin x="-690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4294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058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3584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400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9304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711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636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167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267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1459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732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8EEA-50A2-4AF5-B026-BBE85321CA9F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736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55;p13"/>
          <p:cNvSpPr txBox="1"/>
          <p:nvPr/>
        </p:nvSpPr>
        <p:spPr>
          <a:xfrm>
            <a:off x="228477" y="2052419"/>
            <a:ext cx="2507584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Introdução/Fundamentos</a:t>
            </a:r>
          </a:p>
        </p:txBody>
      </p:sp>
      <p:sp>
        <p:nvSpPr>
          <p:cNvPr id="22" name="Google Shape;56;p13"/>
          <p:cNvSpPr txBox="1"/>
          <p:nvPr/>
        </p:nvSpPr>
        <p:spPr>
          <a:xfrm>
            <a:off x="107950" y="1452307"/>
            <a:ext cx="6423032" cy="612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pt-BR" sz="1000" dirty="0" smtClean="0">
                <a:latin typeface="Open Sans"/>
                <a:ea typeface="Open Sans"/>
                <a:cs typeface="Open Sans"/>
                <a:sym typeface="Open Sans"/>
              </a:rPr>
              <a:t>CAROLINA VANDERLEY MENEZES D’ALMEIDA¹; </a:t>
            </a:r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FLÁVIO JOSÉ SIQUEIRA PACHECO¹; BIANCA RODRIGUES CASTELO BRANCO ROCHA¹; DANIEL SÁ ARAUJO LINS CARVALHO¹; SAULO CARDOSO XAVIER </a:t>
            </a:r>
            <a:r>
              <a:rPr lang="pt-BR" sz="1000" dirty="0" smtClean="0">
                <a:latin typeface="Open Sans"/>
                <a:ea typeface="Open Sans"/>
                <a:cs typeface="Open Sans"/>
                <a:sym typeface="Open Sans"/>
              </a:rPr>
              <a:t>FILHO¹. </a:t>
            </a:r>
            <a:br>
              <a:rPr lang="pt-BR" sz="1000" dirty="0" smtClean="0">
                <a:latin typeface="Open Sans"/>
                <a:ea typeface="Open Sans"/>
                <a:cs typeface="Open Sans"/>
                <a:sym typeface="Open Sans"/>
              </a:rPr>
            </a:br>
            <a:r>
              <a:rPr lang="pt-BR" sz="1000" dirty="0" smtClean="0">
                <a:latin typeface="Open Sans"/>
                <a:ea typeface="Open Sans"/>
                <a:cs typeface="Open Sans"/>
                <a:sym typeface="Open Sans"/>
              </a:rPr>
              <a:t>1. Real Hospital Português de Beneficência em Pernambuco</a:t>
            </a:r>
            <a:endParaRPr sz="10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" name="Google Shape;55;p13"/>
          <p:cNvSpPr txBox="1"/>
          <p:nvPr/>
        </p:nvSpPr>
        <p:spPr>
          <a:xfrm>
            <a:off x="565150" y="1041896"/>
            <a:ext cx="5334000" cy="315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pt-BR" sz="12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INSUFICIÊNCIA </a:t>
            </a:r>
            <a:r>
              <a:rPr lang="pt-BR" sz="12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ADRENAL SECUNDÁRIA APÓS IMUNOTERAPIA COM PEMBROLIZUMAB: UM RELATO DE CASO </a:t>
            </a:r>
            <a:endParaRPr lang="pt-BR" sz="1200" b="1" dirty="0" smtClean="0">
              <a:solidFill>
                <a:srgbClr val="07477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248283" y="4401901"/>
            <a:ext cx="3165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900" dirty="0">
                <a:latin typeface="Open Sans"/>
                <a:ea typeface="Open Sans"/>
                <a:cs typeface="Open Sans"/>
                <a:sym typeface="Open Sans"/>
              </a:rPr>
              <a:t>O objetivo deste trabalho é relatar o caso de um paciente adulto, em uso de </a:t>
            </a:r>
            <a:r>
              <a:rPr lang="pt-BR" sz="900" dirty="0" err="1">
                <a:latin typeface="Open Sans"/>
                <a:ea typeface="Open Sans"/>
                <a:cs typeface="Open Sans"/>
                <a:sym typeface="Open Sans"/>
              </a:rPr>
              <a:t>pembrolizumab</a:t>
            </a:r>
            <a:r>
              <a:rPr lang="pt-BR" sz="900" dirty="0">
                <a:latin typeface="Open Sans"/>
                <a:ea typeface="Open Sans"/>
                <a:cs typeface="Open Sans"/>
                <a:sym typeface="Open Sans"/>
              </a:rPr>
              <a:t>, um Anti-PD-1, para tratamento de neoplasia laríngea que cursou com insuficiência adrenal secundária</a:t>
            </a:r>
            <a:r>
              <a:rPr lang="pt-BR" sz="900" dirty="0" smtClean="0"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lang="pt-BR" sz="9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2" name="Google Shape;55;p13"/>
          <p:cNvSpPr txBox="1"/>
          <p:nvPr/>
        </p:nvSpPr>
        <p:spPr>
          <a:xfrm>
            <a:off x="278049" y="3959446"/>
            <a:ext cx="1015742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Objetivos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286348" y="2506096"/>
            <a:ext cx="30843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900" dirty="0" smtClean="0">
                <a:latin typeface="Open Sans"/>
                <a:ea typeface="Open Sans"/>
                <a:cs typeface="Open Sans"/>
                <a:sym typeface="Open Sans"/>
              </a:rPr>
              <a:t>Os </a:t>
            </a:r>
            <a:r>
              <a:rPr lang="pt-BR" sz="900" dirty="0">
                <a:latin typeface="Open Sans"/>
                <a:ea typeface="Open Sans"/>
                <a:cs typeface="Open Sans"/>
                <a:sym typeface="Open Sans"/>
              </a:rPr>
              <a:t>inibidores de checkpoint são anticorpos </a:t>
            </a:r>
            <a:r>
              <a:rPr lang="pt-BR" sz="900" dirty="0" err="1">
                <a:latin typeface="Open Sans"/>
                <a:ea typeface="Open Sans"/>
                <a:cs typeface="Open Sans"/>
                <a:sym typeface="Open Sans"/>
              </a:rPr>
              <a:t>imunomoduladores</a:t>
            </a:r>
            <a:r>
              <a:rPr lang="pt-BR" sz="900" dirty="0">
                <a:latin typeface="Open Sans"/>
                <a:ea typeface="Open Sans"/>
                <a:cs typeface="Open Sans"/>
                <a:sym typeface="Open Sans"/>
              </a:rPr>
              <a:t> usados para auxiliar o sistema imunológico. Contribuem substancialmente no prognóstico de pacientes com malignidade avançada. A </a:t>
            </a:r>
            <a:r>
              <a:rPr lang="pt-BR" sz="900" dirty="0" err="1">
                <a:latin typeface="Open Sans"/>
                <a:ea typeface="Open Sans"/>
                <a:cs typeface="Open Sans"/>
                <a:sym typeface="Open Sans"/>
              </a:rPr>
              <a:t>hipofisite</a:t>
            </a:r>
            <a:r>
              <a:rPr lang="pt-BR" sz="900" dirty="0">
                <a:latin typeface="Open Sans"/>
                <a:ea typeface="Open Sans"/>
                <a:cs typeface="Open Sans"/>
                <a:sym typeface="Open Sans"/>
              </a:rPr>
              <a:t> é um dos eventos adversos possíveis do uso desses medicamentos e cursa com insuficiência adrenal secundária, manifestada através de desidratação, hipotensão e desequilíbrios </a:t>
            </a:r>
            <a:r>
              <a:rPr lang="pt-BR" sz="900" dirty="0" smtClean="0">
                <a:latin typeface="Open Sans"/>
                <a:ea typeface="Open Sans"/>
                <a:cs typeface="Open Sans"/>
                <a:sym typeface="Open Sans"/>
              </a:rPr>
              <a:t>eletrolíticos.¹ </a:t>
            </a:r>
            <a:r>
              <a:rPr lang="pt-BR" sz="900" dirty="0">
                <a:latin typeface="Open Sans"/>
                <a:ea typeface="Open Sans"/>
                <a:cs typeface="Open Sans"/>
                <a:sym typeface="Open Sans"/>
              </a:rPr>
              <a:t>Constitui uma emergência e é essencial o reconhecimento e tratamento </a:t>
            </a:r>
            <a:r>
              <a:rPr lang="pt-BR" sz="900" dirty="0" smtClean="0">
                <a:latin typeface="Open Sans"/>
                <a:ea typeface="Open Sans"/>
                <a:cs typeface="Open Sans"/>
                <a:sym typeface="Open Sans"/>
              </a:rPr>
              <a:t>adequado.</a:t>
            </a:r>
            <a:endParaRPr lang="pt-BR" sz="9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4" name="Google Shape;55;p13"/>
          <p:cNvSpPr txBox="1"/>
          <p:nvPr/>
        </p:nvSpPr>
        <p:spPr>
          <a:xfrm>
            <a:off x="132079" y="5053977"/>
            <a:ext cx="1613299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Relato de Caso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3581400" y="2460934"/>
            <a:ext cx="31107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900" dirty="0" smtClean="0">
                <a:latin typeface="Open Sans"/>
                <a:ea typeface="Open Sans"/>
                <a:cs typeface="Open Sans"/>
                <a:sym typeface="Open Sans"/>
              </a:rPr>
              <a:t>sendo </a:t>
            </a:r>
            <a:r>
              <a:rPr lang="pt-BR" sz="900" dirty="0" smtClean="0">
                <a:latin typeface="Open Sans"/>
                <a:ea typeface="Open Sans"/>
                <a:cs typeface="Open Sans"/>
                <a:sym typeface="Open Sans"/>
              </a:rPr>
              <a:t>diagnosticada insuficiência adrenal secundária, atribuída ao uso de </a:t>
            </a:r>
            <a:r>
              <a:rPr lang="pt-BR" sz="900" dirty="0" err="1" smtClean="0">
                <a:latin typeface="Open Sans"/>
                <a:ea typeface="Open Sans"/>
                <a:cs typeface="Open Sans"/>
                <a:sym typeface="Open Sans"/>
              </a:rPr>
              <a:t>pembrolizumab</a:t>
            </a:r>
            <a:r>
              <a:rPr lang="pt-BR" sz="900" dirty="0" smtClean="0">
                <a:latin typeface="Open Sans"/>
                <a:ea typeface="Open Sans"/>
                <a:cs typeface="Open Sans"/>
                <a:sym typeface="Open Sans"/>
              </a:rPr>
              <a:t>, com resposta clínico-laboratorial satisfatória ao uso de </a:t>
            </a:r>
            <a:r>
              <a:rPr lang="pt-BR" sz="900" dirty="0" err="1" smtClean="0">
                <a:latin typeface="Open Sans"/>
                <a:ea typeface="Open Sans"/>
                <a:cs typeface="Open Sans"/>
                <a:sym typeface="Open Sans"/>
              </a:rPr>
              <a:t>corticoterapia</a:t>
            </a:r>
            <a:r>
              <a:rPr lang="pt-BR" sz="900" dirty="0" smtClean="0">
                <a:latin typeface="Open Sans"/>
                <a:ea typeface="Open Sans"/>
                <a:cs typeface="Open Sans"/>
                <a:sym typeface="Open Sans"/>
              </a:rPr>
              <a:t>. Houve normalização da </a:t>
            </a:r>
            <a:r>
              <a:rPr lang="pt-BR" sz="900" dirty="0" err="1" smtClean="0">
                <a:latin typeface="Open Sans"/>
                <a:ea typeface="Open Sans"/>
                <a:cs typeface="Open Sans"/>
                <a:sym typeface="Open Sans"/>
              </a:rPr>
              <a:t>calcemia</a:t>
            </a:r>
            <a:r>
              <a:rPr lang="pt-BR" sz="900" dirty="0" smtClean="0">
                <a:latin typeface="Open Sans"/>
                <a:ea typeface="Open Sans"/>
                <a:cs typeface="Open Sans"/>
                <a:sym typeface="Open Sans"/>
              </a:rPr>
              <a:t> após </a:t>
            </a:r>
            <a:r>
              <a:rPr lang="pt-BR" sz="900" dirty="0" err="1" smtClean="0">
                <a:latin typeface="Open Sans"/>
                <a:ea typeface="Open Sans"/>
                <a:cs typeface="Open Sans"/>
                <a:sym typeface="Open Sans"/>
              </a:rPr>
              <a:t>pamidronato</a:t>
            </a:r>
            <a:r>
              <a:rPr lang="pt-BR" sz="900" dirty="0" smtClean="0">
                <a:latin typeface="Open Sans"/>
                <a:ea typeface="Open Sans"/>
                <a:cs typeface="Open Sans"/>
                <a:sym typeface="Open Sans"/>
              </a:rPr>
              <a:t> em dose única, sendo atribuída alteração à </a:t>
            </a:r>
            <a:r>
              <a:rPr lang="pt-BR" sz="900" dirty="0" err="1" smtClean="0">
                <a:latin typeface="Open Sans"/>
                <a:ea typeface="Open Sans"/>
                <a:cs typeface="Open Sans"/>
                <a:sym typeface="Open Sans"/>
              </a:rPr>
              <a:t>hipercalcemia</a:t>
            </a:r>
            <a:r>
              <a:rPr lang="pt-BR" sz="900" dirty="0" smtClean="0">
                <a:latin typeface="Open Sans"/>
                <a:ea typeface="Open Sans"/>
                <a:cs typeface="Open Sans"/>
                <a:sym typeface="Open Sans"/>
              </a:rPr>
              <a:t> da malignidade. Apresentou boa evolução, com melhora do nível de consciência, da função renal e resolução da hipotensão, retornando aos cuidados de home </a:t>
            </a:r>
            <a:r>
              <a:rPr lang="pt-BR" sz="900" dirty="0" err="1" smtClean="0">
                <a:latin typeface="Open Sans"/>
                <a:ea typeface="Open Sans"/>
                <a:cs typeface="Open Sans"/>
                <a:sym typeface="Open Sans"/>
              </a:rPr>
              <a:t>care</a:t>
            </a:r>
            <a:r>
              <a:rPr lang="pt-BR" sz="900" dirty="0" smtClean="0">
                <a:latin typeface="Open Sans"/>
                <a:ea typeface="Open Sans"/>
                <a:cs typeface="Open Sans"/>
                <a:sym typeface="Open Sans"/>
              </a:rPr>
              <a:t>.</a:t>
            </a:r>
          </a:p>
          <a:p>
            <a:pPr lvl="0" algn="just"/>
            <a:endParaRPr lang="pt-BR" sz="9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252633" y="5429197"/>
            <a:ext cx="311809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900" dirty="0" smtClean="0">
                <a:latin typeface="Open Sans"/>
                <a:ea typeface="Open Sans"/>
                <a:cs typeface="Open Sans"/>
                <a:sym typeface="Open Sans"/>
              </a:rPr>
              <a:t>Paciente masculino, 55 anos, portador de </a:t>
            </a:r>
            <a:r>
              <a:rPr lang="pt-BR" sz="900" dirty="0" err="1" smtClean="0">
                <a:latin typeface="Open Sans"/>
                <a:ea typeface="Open Sans"/>
                <a:cs typeface="Open Sans"/>
                <a:sym typeface="Open Sans"/>
              </a:rPr>
              <a:t>traquestostomia</a:t>
            </a:r>
            <a:r>
              <a:rPr lang="pt-BR" sz="900" dirty="0" smtClean="0">
                <a:latin typeface="Open Sans"/>
                <a:ea typeface="Open Sans"/>
                <a:cs typeface="Open Sans"/>
                <a:sym typeface="Open Sans"/>
              </a:rPr>
              <a:t> e fístula </a:t>
            </a:r>
            <a:r>
              <a:rPr lang="pt-BR" sz="900" dirty="0" err="1" smtClean="0">
                <a:latin typeface="Open Sans"/>
                <a:ea typeface="Open Sans"/>
                <a:cs typeface="Open Sans"/>
                <a:sym typeface="Open Sans"/>
              </a:rPr>
              <a:t>faringocutânea</a:t>
            </a:r>
            <a:r>
              <a:rPr lang="pt-BR" sz="900" dirty="0" smtClean="0">
                <a:latin typeface="Open Sans"/>
                <a:ea typeface="Open Sans"/>
                <a:cs typeface="Open Sans"/>
                <a:sym typeface="Open Sans"/>
              </a:rPr>
              <a:t>, secundários à </a:t>
            </a:r>
            <a:r>
              <a:rPr lang="pt-BR" sz="900" dirty="0" err="1" smtClean="0">
                <a:latin typeface="Open Sans"/>
                <a:ea typeface="Open Sans"/>
                <a:cs typeface="Open Sans"/>
                <a:sym typeface="Open Sans"/>
              </a:rPr>
              <a:t>laringectomia</a:t>
            </a:r>
            <a:r>
              <a:rPr lang="pt-BR" sz="900" dirty="0" smtClean="0">
                <a:latin typeface="Open Sans"/>
                <a:ea typeface="Open Sans"/>
                <a:cs typeface="Open Sans"/>
                <a:sym typeface="Open Sans"/>
              </a:rPr>
              <a:t> para tratamento de neoplasia laríngea e em uso de </a:t>
            </a:r>
            <a:r>
              <a:rPr lang="pt-BR" sz="900" dirty="0" err="1" smtClean="0">
                <a:latin typeface="Open Sans"/>
                <a:ea typeface="Open Sans"/>
                <a:cs typeface="Open Sans"/>
                <a:sym typeface="Open Sans"/>
              </a:rPr>
              <a:t>imunoterapia</a:t>
            </a:r>
            <a:r>
              <a:rPr lang="pt-BR" sz="900" dirty="0" smtClean="0">
                <a:latin typeface="Open Sans"/>
                <a:ea typeface="Open Sans"/>
                <a:cs typeface="Open Sans"/>
                <a:sym typeface="Open Sans"/>
              </a:rPr>
              <a:t> com </a:t>
            </a:r>
            <a:r>
              <a:rPr lang="pt-BR" sz="900" dirty="0" err="1" smtClean="0">
                <a:latin typeface="Open Sans"/>
                <a:ea typeface="Open Sans"/>
                <a:cs typeface="Open Sans"/>
                <a:sym typeface="Open Sans"/>
              </a:rPr>
              <a:t>pembrolizumab</a:t>
            </a:r>
            <a:r>
              <a:rPr lang="pt-BR" sz="900" dirty="0" smtClean="0">
                <a:latin typeface="Open Sans"/>
                <a:ea typeface="Open Sans"/>
                <a:cs typeface="Open Sans"/>
                <a:sym typeface="Open Sans"/>
              </a:rPr>
              <a:t>. Apresentou previamente AVE isquêmico secundário à ruptura espontânea de artéria carótida direita, com necessidade de craniectomia </a:t>
            </a:r>
            <a:r>
              <a:rPr lang="pt-BR" sz="900" dirty="0" err="1" smtClean="0">
                <a:latin typeface="Open Sans"/>
                <a:ea typeface="Open Sans"/>
                <a:cs typeface="Open Sans"/>
                <a:sym typeface="Open Sans"/>
              </a:rPr>
              <a:t>descompressiva</a:t>
            </a:r>
            <a:r>
              <a:rPr lang="pt-BR" sz="900" dirty="0" smtClean="0">
                <a:latin typeface="Open Sans"/>
                <a:ea typeface="Open Sans"/>
                <a:cs typeface="Open Sans"/>
                <a:sym typeface="Open Sans"/>
              </a:rPr>
              <a:t> e sequela de hemiplegia à esquerda. Encontrava-se em home </a:t>
            </a:r>
            <a:r>
              <a:rPr lang="pt-BR" sz="900" dirty="0" err="1" smtClean="0">
                <a:latin typeface="Open Sans"/>
                <a:ea typeface="Open Sans"/>
                <a:cs typeface="Open Sans"/>
                <a:sym typeface="Open Sans"/>
              </a:rPr>
              <a:t>care</a:t>
            </a:r>
            <a:r>
              <a:rPr lang="pt-BR" sz="900" dirty="0" smtClean="0">
                <a:latin typeface="Open Sans"/>
                <a:ea typeface="Open Sans"/>
                <a:cs typeface="Open Sans"/>
                <a:sym typeface="Open Sans"/>
              </a:rPr>
              <a:t> e foi admitido em hospital terciário para investigação de rebaixamento do nível de consciência, episódios de hipotensão e febre, apesar de diversos tratamentos prévios com </a:t>
            </a:r>
            <a:r>
              <a:rPr lang="pt-BR" sz="900" dirty="0" err="1" smtClean="0">
                <a:latin typeface="Open Sans"/>
                <a:ea typeface="Open Sans"/>
                <a:cs typeface="Open Sans"/>
                <a:sym typeface="Open Sans"/>
              </a:rPr>
              <a:t>antibioticoterapia</a:t>
            </a:r>
            <a:r>
              <a:rPr lang="pt-BR" sz="900" dirty="0" smtClean="0">
                <a:latin typeface="Open Sans"/>
                <a:ea typeface="Open Sans"/>
                <a:cs typeface="Open Sans"/>
                <a:sym typeface="Open Sans"/>
              </a:rPr>
              <a:t>, elevação de escórias nitrogenadas, </a:t>
            </a:r>
            <a:r>
              <a:rPr lang="pt-BR" sz="900" dirty="0" err="1" smtClean="0">
                <a:latin typeface="Open Sans"/>
                <a:ea typeface="Open Sans"/>
                <a:cs typeface="Open Sans"/>
                <a:sym typeface="Open Sans"/>
              </a:rPr>
              <a:t>anasarca</a:t>
            </a:r>
            <a:r>
              <a:rPr lang="pt-BR" sz="900" dirty="0" smtClean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900" dirty="0" err="1" smtClean="0">
                <a:latin typeface="Open Sans"/>
                <a:ea typeface="Open Sans"/>
                <a:cs typeface="Open Sans"/>
                <a:sym typeface="Open Sans"/>
              </a:rPr>
              <a:t>hipercalcemia</a:t>
            </a:r>
            <a:r>
              <a:rPr lang="pt-BR" sz="900" dirty="0" smtClean="0">
                <a:latin typeface="Open Sans"/>
                <a:ea typeface="Open Sans"/>
                <a:cs typeface="Open Sans"/>
                <a:sym typeface="Open Sans"/>
              </a:rPr>
              <a:t> e </a:t>
            </a:r>
            <a:r>
              <a:rPr lang="pt-BR" sz="900" dirty="0" err="1" smtClean="0">
                <a:latin typeface="Open Sans"/>
                <a:ea typeface="Open Sans"/>
                <a:cs typeface="Open Sans"/>
                <a:sym typeface="Open Sans"/>
              </a:rPr>
              <a:t>eosinofilia</a:t>
            </a:r>
            <a:r>
              <a:rPr lang="pt-BR" sz="900" dirty="0" smtClean="0">
                <a:latin typeface="Open Sans"/>
                <a:ea typeface="Open Sans"/>
                <a:cs typeface="Open Sans"/>
                <a:sym typeface="Open Sans"/>
              </a:rPr>
              <a:t>. Realizados antibióticos de amplo espectro para tratamento de pneumonia e infecção de trato urinário com identificação de bactéria multirresistente em urocultura. </a:t>
            </a:r>
            <a:r>
              <a:rPr lang="pt-BR" sz="900" dirty="0">
                <a:latin typeface="Open Sans"/>
                <a:ea typeface="Open Sans"/>
                <a:cs typeface="Open Sans"/>
                <a:sym typeface="Open Sans"/>
              </a:rPr>
              <a:t>Durante investigação, evidenciados valores baixos de ACTH e cortisol</a:t>
            </a:r>
            <a:r>
              <a:rPr lang="pt-BR" sz="900" dirty="0" smtClean="0">
                <a:latin typeface="Open Sans"/>
                <a:ea typeface="Open Sans"/>
                <a:cs typeface="Open Sans"/>
                <a:sym typeface="Open Sans"/>
              </a:rPr>
              <a:t>,</a:t>
            </a:r>
            <a:endParaRPr lang="pt-BR" sz="9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3468047" y="6432705"/>
            <a:ext cx="31780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900" dirty="0" smtClean="0">
                <a:latin typeface="Open Sans"/>
                <a:ea typeface="Open Sans"/>
                <a:cs typeface="Open Sans"/>
                <a:sym typeface="Open Sans"/>
              </a:rPr>
              <a:t>A insuficiência adrenal secundária é uma reação adversa </a:t>
            </a:r>
            <a:r>
              <a:rPr lang="pt-BR" sz="900" dirty="0" err="1" smtClean="0">
                <a:latin typeface="Open Sans"/>
                <a:ea typeface="Open Sans"/>
                <a:cs typeface="Open Sans"/>
                <a:sym typeface="Open Sans"/>
              </a:rPr>
              <a:t>imunomediada</a:t>
            </a:r>
            <a:r>
              <a:rPr lang="pt-BR" sz="900" dirty="0" smtClean="0">
                <a:latin typeface="Open Sans"/>
                <a:ea typeface="Open Sans"/>
                <a:cs typeface="Open Sans"/>
                <a:sym typeface="Open Sans"/>
              </a:rPr>
              <a:t> relatada em 0,7% de pacientes em uso do </a:t>
            </a:r>
            <a:r>
              <a:rPr lang="pt-BR" sz="900" dirty="0" err="1" smtClean="0">
                <a:latin typeface="Open Sans"/>
                <a:ea typeface="Open Sans"/>
                <a:cs typeface="Open Sans"/>
                <a:sym typeface="Open Sans"/>
              </a:rPr>
              <a:t>pembrolizumab</a:t>
            </a:r>
            <a:r>
              <a:rPr lang="pt-BR" sz="900" dirty="0" smtClean="0">
                <a:latin typeface="Open Sans"/>
                <a:ea typeface="Open Sans"/>
                <a:cs typeface="Open Sans"/>
                <a:sym typeface="Open Sans"/>
              </a:rPr>
              <a:t>. Devem ser excluídas outras causas e administrados corticosteroides para o tratamento, sendo indicada suspensão da </a:t>
            </a:r>
            <a:r>
              <a:rPr lang="pt-BR" sz="900" dirty="0" err="1" smtClean="0">
                <a:latin typeface="Open Sans"/>
                <a:ea typeface="Open Sans"/>
                <a:cs typeface="Open Sans"/>
                <a:sym typeface="Open Sans"/>
              </a:rPr>
              <a:t>imunoterapia</a:t>
            </a:r>
            <a:r>
              <a:rPr lang="pt-BR" sz="900" dirty="0" smtClean="0">
                <a:latin typeface="Open Sans"/>
                <a:ea typeface="Open Sans"/>
                <a:cs typeface="Open Sans"/>
                <a:sym typeface="Open Sans"/>
              </a:rPr>
              <a:t> até o controle do </a:t>
            </a:r>
            <a:r>
              <a:rPr lang="pt-BR" sz="900" dirty="0" smtClean="0">
                <a:latin typeface="Open Sans"/>
                <a:ea typeface="Open Sans"/>
                <a:cs typeface="Open Sans"/>
                <a:sym typeface="Open Sans"/>
              </a:rPr>
              <a:t>quadro.³</a:t>
            </a:r>
            <a:endParaRPr lang="pt-BR" sz="9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9" name="Google Shape;55;p13"/>
          <p:cNvSpPr txBox="1"/>
          <p:nvPr/>
        </p:nvSpPr>
        <p:spPr>
          <a:xfrm>
            <a:off x="3347124" y="5929825"/>
            <a:ext cx="3193383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Conclusões/Considerações Finais</a:t>
            </a:r>
          </a:p>
        </p:txBody>
      </p:sp>
      <p:sp>
        <p:nvSpPr>
          <p:cNvPr id="43" name="Retângulo 42"/>
          <p:cNvSpPr/>
          <p:nvPr/>
        </p:nvSpPr>
        <p:spPr>
          <a:xfrm flipV="1">
            <a:off x="421505" y="2427748"/>
            <a:ext cx="2316165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Retângulo 43"/>
          <p:cNvSpPr/>
          <p:nvPr/>
        </p:nvSpPr>
        <p:spPr>
          <a:xfrm>
            <a:off x="354702" y="4322654"/>
            <a:ext cx="2853233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Retângulo 46"/>
          <p:cNvSpPr/>
          <p:nvPr/>
        </p:nvSpPr>
        <p:spPr>
          <a:xfrm flipV="1">
            <a:off x="3561561" y="6327544"/>
            <a:ext cx="2692744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Retângulo 47"/>
          <p:cNvSpPr/>
          <p:nvPr/>
        </p:nvSpPr>
        <p:spPr>
          <a:xfrm flipV="1">
            <a:off x="3661788" y="2406251"/>
            <a:ext cx="2492290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Retângulo 48"/>
          <p:cNvSpPr/>
          <p:nvPr/>
        </p:nvSpPr>
        <p:spPr>
          <a:xfrm>
            <a:off x="341623" y="5379554"/>
            <a:ext cx="2853233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Shape 97"/>
          <p:cNvSpPr txBox="1"/>
          <p:nvPr/>
        </p:nvSpPr>
        <p:spPr>
          <a:xfrm>
            <a:off x="3791180" y="5794055"/>
            <a:ext cx="2739802" cy="215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>
              <a:buClr>
                <a:schemeClr val="dk1"/>
              </a:buClr>
              <a:buSzPts val="4500"/>
            </a:pPr>
            <a:r>
              <a:rPr lang="pt-BR" sz="800" b="1" dirty="0"/>
              <a:t>Figura </a:t>
            </a:r>
            <a:r>
              <a:rPr lang="pt-BR" sz="800" b="1" dirty="0" smtClean="0"/>
              <a:t>1. Órgãos afetados pelos inibidores de </a:t>
            </a:r>
            <a:r>
              <a:rPr lang="pt-BR" sz="800" b="1" dirty="0" smtClean="0"/>
              <a:t>checkpoint²</a:t>
            </a:r>
            <a:endParaRPr sz="800" b="1" dirty="0"/>
          </a:p>
        </p:txBody>
      </p:sp>
      <p:sp>
        <p:nvSpPr>
          <p:cNvPr id="46" name="Shape 97"/>
          <p:cNvSpPr txBox="1"/>
          <p:nvPr/>
        </p:nvSpPr>
        <p:spPr>
          <a:xfrm>
            <a:off x="3468048" y="7600135"/>
            <a:ext cx="3178078" cy="132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>
              <a:buClr>
                <a:schemeClr val="dk1"/>
              </a:buClr>
              <a:buSzPts val="4500"/>
            </a:pPr>
            <a:r>
              <a:rPr lang="en-US" sz="800" dirty="0" smtClean="0"/>
              <a:t>1. </a:t>
            </a:r>
            <a:r>
              <a:rPr lang="en-US" sz="800" dirty="0" err="1" smtClean="0"/>
              <a:t>Ariyasu</a:t>
            </a:r>
            <a:r>
              <a:rPr lang="en-US" sz="800" dirty="0"/>
              <a:t>, Ryo et al. </a:t>
            </a:r>
            <a:r>
              <a:rPr lang="en-US" sz="800" dirty="0" smtClean="0"/>
              <a:t>Adrenal </a:t>
            </a:r>
            <a:r>
              <a:rPr lang="en-US" sz="800" dirty="0"/>
              <a:t>Insufficiency Related to Anti-Programmed Death-1 Therapy</a:t>
            </a:r>
            <a:r>
              <a:rPr lang="en-US" sz="800" b="1" dirty="0" smtClean="0"/>
              <a:t>. </a:t>
            </a:r>
            <a:r>
              <a:rPr lang="en-US" sz="800" b="1" dirty="0"/>
              <a:t>Anticancer research </a:t>
            </a:r>
            <a:r>
              <a:rPr lang="en-US" sz="800" dirty="0"/>
              <a:t>vol. 37,8 (2017): 4229-4232</a:t>
            </a:r>
            <a:r>
              <a:rPr lang="en-US" sz="800" dirty="0" smtClean="0"/>
              <a:t>.</a:t>
            </a:r>
          </a:p>
          <a:p>
            <a:pPr algn="just">
              <a:buClr>
                <a:schemeClr val="dk1"/>
              </a:buClr>
              <a:buSzPts val="4500"/>
            </a:pPr>
            <a:r>
              <a:rPr lang="pt-BR" sz="800" dirty="0" smtClean="0">
                <a:solidFill>
                  <a:schemeClr val="dk1"/>
                </a:solidFill>
                <a:sym typeface="Arial"/>
              </a:rPr>
              <a:t>2. </a:t>
            </a:r>
            <a:r>
              <a:rPr lang="en-US" sz="800" dirty="0" err="1">
                <a:solidFill>
                  <a:schemeClr val="dk1"/>
                </a:solidFill>
                <a:sym typeface="Arial"/>
              </a:rPr>
              <a:t>Postow</a:t>
            </a:r>
            <a:r>
              <a:rPr lang="en-US" sz="800" dirty="0">
                <a:solidFill>
                  <a:schemeClr val="dk1"/>
                </a:solidFill>
                <a:sym typeface="Arial"/>
              </a:rPr>
              <a:t>, Michael A et al. </a:t>
            </a:r>
            <a:r>
              <a:rPr lang="en-US" sz="800" dirty="0" smtClean="0">
                <a:solidFill>
                  <a:schemeClr val="dk1"/>
                </a:solidFill>
                <a:sym typeface="Arial"/>
              </a:rPr>
              <a:t>Immune-Related </a:t>
            </a:r>
            <a:r>
              <a:rPr lang="en-US" sz="800" dirty="0">
                <a:solidFill>
                  <a:schemeClr val="dk1"/>
                </a:solidFill>
                <a:sym typeface="Arial"/>
              </a:rPr>
              <a:t>Adverse Events Associated with Immune Checkpoint Blockade</a:t>
            </a:r>
            <a:r>
              <a:rPr lang="en-US" sz="800" dirty="0" smtClean="0">
                <a:solidFill>
                  <a:schemeClr val="dk1"/>
                </a:solidFill>
                <a:sym typeface="Arial"/>
              </a:rPr>
              <a:t>. </a:t>
            </a:r>
            <a:r>
              <a:rPr lang="en-US" sz="800" b="1" dirty="0">
                <a:solidFill>
                  <a:schemeClr val="dk1"/>
                </a:solidFill>
                <a:sym typeface="Arial"/>
              </a:rPr>
              <a:t>The New England journal of medicine </a:t>
            </a:r>
            <a:r>
              <a:rPr lang="en-US" sz="800" dirty="0">
                <a:solidFill>
                  <a:schemeClr val="dk1"/>
                </a:solidFill>
                <a:sym typeface="Arial"/>
              </a:rPr>
              <a:t>vol. 378,2 (2018): 158-168.</a:t>
            </a:r>
            <a:endParaRPr lang="pt-BR" sz="800" dirty="0" smtClean="0">
              <a:solidFill>
                <a:schemeClr val="dk1"/>
              </a:solidFill>
              <a:sym typeface="Arial"/>
            </a:endParaRPr>
          </a:p>
          <a:p>
            <a:pPr algn="just">
              <a:buClr>
                <a:schemeClr val="dk1"/>
              </a:buClr>
              <a:buSzPts val="4500"/>
            </a:pPr>
            <a:r>
              <a:rPr lang="pt-BR" sz="800" dirty="0" smtClean="0">
                <a:solidFill>
                  <a:schemeClr val="dk1"/>
                </a:solidFill>
                <a:sym typeface="Arial"/>
              </a:rPr>
              <a:t>3. </a:t>
            </a:r>
            <a:r>
              <a:rPr lang="en-US" sz="800" dirty="0" err="1">
                <a:solidFill>
                  <a:schemeClr val="dk1"/>
                </a:solidFill>
                <a:sym typeface="Arial"/>
              </a:rPr>
              <a:t>Brahmer</a:t>
            </a:r>
            <a:r>
              <a:rPr lang="en-US" sz="800" dirty="0">
                <a:solidFill>
                  <a:schemeClr val="dk1"/>
                </a:solidFill>
                <a:sym typeface="Arial"/>
              </a:rPr>
              <a:t>, Julie R et al. </a:t>
            </a:r>
            <a:r>
              <a:rPr lang="en-US" sz="800" dirty="0" smtClean="0">
                <a:solidFill>
                  <a:schemeClr val="dk1"/>
                </a:solidFill>
                <a:sym typeface="Arial"/>
              </a:rPr>
              <a:t>Management </a:t>
            </a:r>
            <a:r>
              <a:rPr lang="en-US" sz="800" dirty="0">
                <a:solidFill>
                  <a:schemeClr val="dk1"/>
                </a:solidFill>
                <a:sym typeface="Arial"/>
              </a:rPr>
              <a:t>of Immune-Related Adverse Events in Patients Treated With Immune Checkpoint Inhibitor Therapy: American Society of Clinical Oncology Clinical Practice Guideline</a:t>
            </a:r>
            <a:r>
              <a:rPr lang="en-US" sz="800" dirty="0" smtClean="0">
                <a:solidFill>
                  <a:schemeClr val="dk1"/>
                </a:solidFill>
                <a:sym typeface="Arial"/>
              </a:rPr>
              <a:t>. </a:t>
            </a:r>
            <a:r>
              <a:rPr lang="en-US" sz="800" b="1" dirty="0">
                <a:solidFill>
                  <a:schemeClr val="dk1"/>
                </a:solidFill>
                <a:sym typeface="Arial"/>
              </a:rPr>
              <a:t>Journal of clinical oncology : official journal of the American Society of Clinical Oncology </a:t>
            </a:r>
            <a:r>
              <a:rPr lang="en-US" sz="800" dirty="0">
                <a:solidFill>
                  <a:schemeClr val="dk1"/>
                </a:solidFill>
                <a:sym typeface="Arial"/>
              </a:rPr>
              <a:t>vol. 36,17 (2018): 1714-1768.</a:t>
            </a:r>
            <a:endParaRPr lang="pt-BR" sz="800" dirty="0">
              <a:solidFill>
                <a:schemeClr val="dk1"/>
              </a:solidFill>
              <a:sym typeface="Arial"/>
            </a:endParaRPr>
          </a:p>
        </p:txBody>
      </p:sp>
      <p:sp>
        <p:nvSpPr>
          <p:cNvPr id="50" name="Google Shape;55;p13"/>
          <p:cNvSpPr txBox="1"/>
          <p:nvPr/>
        </p:nvSpPr>
        <p:spPr>
          <a:xfrm>
            <a:off x="3533086" y="7241328"/>
            <a:ext cx="2416862" cy="351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Referências Bibliográficas</a:t>
            </a:r>
          </a:p>
        </p:txBody>
      </p:sp>
      <p:sp>
        <p:nvSpPr>
          <p:cNvPr id="51" name="Retângulo 50"/>
          <p:cNvSpPr/>
          <p:nvPr/>
        </p:nvSpPr>
        <p:spPr>
          <a:xfrm flipV="1">
            <a:off x="3606953" y="7594551"/>
            <a:ext cx="2692744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1847" y="8048767"/>
            <a:ext cx="4289156" cy="1003907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64" y="-3022"/>
            <a:ext cx="4949284" cy="1001023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6229" y="3796965"/>
            <a:ext cx="2001713" cy="1975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74178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</TotalTime>
  <Words>504</Words>
  <Application>Microsoft Office PowerPoint</Application>
  <PresentationFormat>Apresentação na tela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caroldalmeida</cp:lastModifiedBy>
  <cp:revision>22</cp:revision>
  <dcterms:created xsi:type="dcterms:W3CDTF">2019-11-28T18:07:22Z</dcterms:created>
  <dcterms:modified xsi:type="dcterms:W3CDTF">2021-10-07T06:34:40Z</dcterms:modified>
</cp:coreProperties>
</file>