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9" r:id="rId5"/>
    <p:sldId id="259" r:id="rId6"/>
    <p:sldId id="260" r:id="rId7"/>
    <p:sldId id="261" r:id="rId8"/>
    <p:sldId id="262" r:id="rId9"/>
    <p:sldId id="294" r:id="rId10"/>
    <p:sldId id="264" r:id="rId11"/>
    <p:sldId id="263" r:id="rId12"/>
    <p:sldId id="270" r:id="rId13"/>
    <p:sldId id="265" r:id="rId14"/>
    <p:sldId id="266" r:id="rId15"/>
    <p:sldId id="267" r:id="rId16"/>
    <p:sldId id="268" r:id="rId17"/>
    <p:sldId id="269" r:id="rId18"/>
    <p:sldId id="271" r:id="rId19"/>
    <p:sldId id="272" r:id="rId20"/>
    <p:sldId id="306" r:id="rId21"/>
    <p:sldId id="273" r:id="rId22"/>
    <p:sldId id="275" r:id="rId23"/>
    <p:sldId id="274" r:id="rId24"/>
    <p:sldId id="276" r:id="rId25"/>
    <p:sldId id="278" r:id="rId26"/>
    <p:sldId id="277" r:id="rId27"/>
    <p:sldId id="295" r:id="rId28"/>
    <p:sldId id="280" r:id="rId29"/>
    <p:sldId id="281" r:id="rId30"/>
    <p:sldId id="282" r:id="rId31"/>
    <p:sldId id="283" r:id="rId32"/>
    <p:sldId id="296" r:id="rId33"/>
    <p:sldId id="297" r:id="rId34"/>
    <p:sldId id="298" r:id="rId35"/>
    <p:sldId id="299" r:id="rId36"/>
    <p:sldId id="300" r:id="rId37"/>
    <p:sldId id="284" r:id="rId38"/>
    <p:sldId id="288" r:id="rId39"/>
    <p:sldId id="287" r:id="rId40"/>
    <p:sldId id="289" r:id="rId41"/>
    <p:sldId id="292" r:id="rId42"/>
    <p:sldId id="291" r:id="rId43"/>
    <p:sldId id="304" r:id="rId44"/>
    <p:sldId id="293" r:id="rId45"/>
    <p:sldId id="301" r:id="rId46"/>
    <p:sldId id="302" r:id="rId47"/>
    <p:sldId id="285" r:id="rId48"/>
    <p:sldId id="305" r:id="rId4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0B942A-C094-4477-AC53-62C22EB0E83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FFCE82FD-C2F0-4456-A48B-BF51AEE58BFC}">
      <dgm:prSet phldrT="[Texto]" custT="1"/>
      <dgm:spPr>
        <a:solidFill>
          <a:srgbClr val="92D050"/>
        </a:solidFill>
      </dgm:spPr>
      <dgm:t>
        <a:bodyPr/>
        <a:lstStyle/>
        <a:p>
          <a:r>
            <a:rPr lang="pt-BR" sz="2400" dirty="0" smtClean="0"/>
            <a:t>Unidade</a:t>
          </a:r>
          <a:r>
            <a:rPr lang="pt-BR" sz="2800" dirty="0" smtClean="0"/>
            <a:t> </a:t>
          </a:r>
          <a:r>
            <a:rPr lang="pt-BR" sz="2400" dirty="0" smtClean="0"/>
            <a:t>Especializada</a:t>
          </a:r>
          <a:endParaRPr lang="pt-BR" sz="2400" dirty="0"/>
        </a:p>
      </dgm:t>
    </dgm:pt>
    <dgm:pt modelId="{34790596-8BB4-47CE-8609-807BFEC5C16C}" type="parTrans" cxnId="{F743C675-0AED-4F09-B032-ED7BA76957BC}">
      <dgm:prSet/>
      <dgm:spPr/>
      <dgm:t>
        <a:bodyPr/>
        <a:lstStyle/>
        <a:p>
          <a:endParaRPr lang="pt-BR"/>
        </a:p>
      </dgm:t>
    </dgm:pt>
    <dgm:pt modelId="{F8F4995C-DCA1-4E73-A5DA-4F10B83DCCCA}" type="sibTrans" cxnId="{F743C675-0AED-4F09-B032-ED7BA76957BC}">
      <dgm:prSet/>
      <dgm:spPr/>
      <dgm:t>
        <a:bodyPr/>
        <a:lstStyle/>
        <a:p>
          <a:endParaRPr lang="pt-BR"/>
        </a:p>
      </dgm:t>
    </dgm:pt>
    <dgm:pt modelId="{CA20CCAD-BEF7-4A95-9B3E-D359D5A6CBB5}">
      <dgm:prSet phldrT="[Texto]" custT="1"/>
      <dgm:spPr>
        <a:solidFill>
          <a:srgbClr val="00B0F0"/>
        </a:solidFill>
      </dgm:spPr>
      <dgm:t>
        <a:bodyPr/>
        <a:lstStyle/>
        <a:p>
          <a:r>
            <a:rPr lang="pt-BR" sz="2600" b="1" dirty="0" smtClean="0"/>
            <a:t>Capacitação</a:t>
          </a:r>
          <a:endParaRPr lang="pt-BR" sz="2600" b="1" dirty="0"/>
        </a:p>
      </dgm:t>
    </dgm:pt>
    <dgm:pt modelId="{D83A9573-CB46-40C0-9FE7-C2F7088F3830}" type="parTrans" cxnId="{7755089B-F767-4F99-A9A0-BFCC02EE58B4}">
      <dgm:prSet/>
      <dgm:spPr/>
      <dgm:t>
        <a:bodyPr/>
        <a:lstStyle/>
        <a:p>
          <a:endParaRPr lang="pt-BR"/>
        </a:p>
      </dgm:t>
    </dgm:pt>
    <dgm:pt modelId="{FC0756B7-5A7C-40AF-9B82-1252A18B9C4A}" type="sibTrans" cxnId="{7755089B-F767-4F99-A9A0-BFCC02EE58B4}">
      <dgm:prSet/>
      <dgm:spPr/>
      <dgm:t>
        <a:bodyPr/>
        <a:lstStyle/>
        <a:p>
          <a:endParaRPr lang="pt-BR"/>
        </a:p>
      </dgm:t>
    </dgm:pt>
    <dgm:pt modelId="{30B19C92-F4AF-43FD-96C5-DDDF7BB6D078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t-BR" sz="2800" b="1" dirty="0" smtClean="0"/>
            <a:t>DOUTRINA</a:t>
          </a:r>
          <a:endParaRPr lang="pt-BR" sz="2800" b="1" dirty="0"/>
        </a:p>
      </dgm:t>
    </dgm:pt>
    <dgm:pt modelId="{A3483B2E-9FF1-4A98-9F47-AC1B52B36699}" type="parTrans" cxnId="{033A5FD1-5889-4EE9-9CD6-626CB4989402}">
      <dgm:prSet/>
      <dgm:spPr/>
      <dgm:t>
        <a:bodyPr/>
        <a:lstStyle/>
        <a:p>
          <a:endParaRPr lang="pt-BR"/>
        </a:p>
      </dgm:t>
    </dgm:pt>
    <dgm:pt modelId="{4F068D02-1C3D-4A1B-89D8-35FA60A2B1ED}" type="sibTrans" cxnId="{033A5FD1-5889-4EE9-9CD6-626CB4989402}">
      <dgm:prSet/>
      <dgm:spPr/>
      <dgm:t>
        <a:bodyPr/>
        <a:lstStyle/>
        <a:p>
          <a:endParaRPr lang="pt-BR"/>
        </a:p>
      </dgm:t>
    </dgm:pt>
    <dgm:pt modelId="{A14C2893-79C8-40C8-AB5F-DBBBD008CC81}" type="pres">
      <dgm:prSet presAssocID="{E20B942A-C094-4477-AC53-62C22EB0E83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02DBE538-4138-499B-B0ED-4CC052BA2E81}" type="pres">
      <dgm:prSet presAssocID="{FFCE82FD-C2F0-4456-A48B-BF51AEE58BFC}" presName="node" presStyleLbl="node1" presStyleIdx="0" presStyleCnt="3" custScaleX="102796" custScaleY="9503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451BD76-5226-42B2-9854-D1E1D900D96F}" type="pres">
      <dgm:prSet presAssocID="{F8F4995C-DCA1-4E73-A5DA-4F10B83DCCCA}" presName="sibTrans" presStyleLbl="sibTrans2D1" presStyleIdx="0" presStyleCnt="3"/>
      <dgm:spPr/>
      <dgm:t>
        <a:bodyPr/>
        <a:lstStyle/>
        <a:p>
          <a:endParaRPr lang="pt-BR"/>
        </a:p>
      </dgm:t>
    </dgm:pt>
    <dgm:pt modelId="{75E998B5-441A-41E2-8B5C-847E568E00A1}" type="pres">
      <dgm:prSet presAssocID="{F8F4995C-DCA1-4E73-A5DA-4F10B83DCCCA}" presName="connectorText" presStyleLbl="sibTrans2D1" presStyleIdx="0" presStyleCnt="3"/>
      <dgm:spPr/>
      <dgm:t>
        <a:bodyPr/>
        <a:lstStyle/>
        <a:p>
          <a:endParaRPr lang="pt-BR"/>
        </a:p>
      </dgm:t>
    </dgm:pt>
    <dgm:pt modelId="{2B31D892-EDD3-40AE-BF89-EC75487CA09D}" type="pres">
      <dgm:prSet presAssocID="{CA20CCAD-BEF7-4A95-9B3E-D359D5A6CBB5}" presName="node" presStyleLbl="node1" presStyleIdx="1" presStyleCnt="3" custScaleX="107794" custScaleY="10428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ED10E75-4103-431B-9EBD-FDCA0CF62DA3}" type="pres">
      <dgm:prSet presAssocID="{FC0756B7-5A7C-40AF-9B82-1252A18B9C4A}" presName="sibTrans" presStyleLbl="sibTrans2D1" presStyleIdx="1" presStyleCnt="3"/>
      <dgm:spPr/>
      <dgm:t>
        <a:bodyPr/>
        <a:lstStyle/>
        <a:p>
          <a:endParaRPr lang="pt-BR"/>
        </a:p>
      </dgm:t>
    </dgm:pt>
    <dgm:pt modelId="{89371D51-AAA4-46DC-AEAB-99E9B696FC1D}" type="pres">
      <dgm:prSet presAssocID="{FC0756B7-5A7C-40AF-9B82-1252A18B9C4A}" presName="connectorText" presStyleLbl="sibTrans2D1" presStyleIdx="1" presStyleCnt="3"/>
      <dgm:spPr/>
      <dgm:t>
        <a:bodyPr/>
        <a:lstStyle/>
        <a:p>
          <a:endParaRPr lang="pt-BR"/>
        </a:p>
      </dgm:t>
    </dgm:pt>
    <dgm:pt modelId="{6CC203E4-CEB1-4832-9F12-0778090892DD}" type="pres">
      <dgm:prSet presAssocID="{30B19C92-F4AF-43FD-96C5-DDDF7BB6D078}" presName="node" presStyleLbl="node1" presStyleIdx="2" presStyleCnt="3" custScaleX="132179" custScaleY="12706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1E6F82D-3757-44DF-B914-E683E1FB1560}" type="pres">
      <dgm:prSet presAssocID="{4F068D02-1C3D-4A1B-89D8-35FA60A2B1ED}" presName="sibTrans" presStyleLbl="sibTrans2D1" presStyleIdx="2" presStyleCnt="3"/>
      <dgm:spPr/>
      <dgm:t>
        <a:bodyPr/>
        <a:lstStyle/>
        <a:p>
          <a:endParaRPr lang="pt-BR"/>
        </a:p>
      </dgm:t>
    </dgm:pt>
    <dgm:pt modelId="{7E1B16B7-94B8-44D7-A09D-E86B90DEA9B6}" type="pres">
      <dgm:prSet presAssocID="{4F068D02-1C3D-4A1B-89D8-35FA60A2B1ED}" presName="connectorText" presStyleLbl="sibTrans2D1" presStyleIdx="2" presStyleCnt="3"/>
      <dgm:spPr/>
      <dgm:t>
        <a:bodyPr/>
        <a:lstStyle/>
        <a:p>
          <a:endParaRPr lang="pt-BR"/>
        </a:p>
      </dgm:t>
    </dgm:pt>
  </dgm:ptLst>
  <dgm:cxnLst>
    <dgm:cxn modelId="{B031E2B0-6754-46CA-BAF2-947E1F88723F}" type="presOf" srcId="{4F068D02-1C3D-4A1B-89D8-35FA60A2B1ED}" destId="{E1E6F82D-3757-44DF-B914-E683E1FB1560}" srcOrd="0" destOrd="0" presId="urn:microsoft.com/office/officeart/2005/8/layout/cycle2"/>
    <dgm:cxn modelId="{340217DB-A512-491E-B64B-DC21F705D51A}" type="presOf" srcId="{FFCE82FD-C2F0-4456-A48B-BF51AEE58BFC}" destId="{02DBE538-4138-499B-B0ED-4CC052BA2E81}" srcOrd="0" destOrd="0" presId="urn:microsoft.com/office/officeart/2005/8/layout/cycle2"/>
    <dgm:cxn modelId="{692326B0-ABA6-426B-BC5C-AED154B62463}" type="presOf" srcId="{E20B942A-C094-4477-AC53-62C22EB0E832}" destId="{A14C2893-79C8-40C8-AB5F-DBBBD008CC81}" srcOrd="0" destOrd="0" presId="urn:microsoft.com/office/officeart/2005/8/layout/cycle2"/>
    <dgm:cxn modelId="{2D50FF72-06DD-4AC8-B23C-5B7CEAA85C9F}" type="presOf" srcId="{FC0756B7-5A7C-40AF-9B82-1252A18B9C4A}" destId="{BED10E75-4103-431B-9EBD-FDCA0CF62DA3}" srcOrd="0" destOrd="0" presId="urn:microsoft.com/office/officeart/2005/8/layout/cycle2"/>
    <dgm:cxn modelId="{033A5FD1-5889-4EE9-9CD6-626CB4989402}" srcId="{E20B942A-C094-4477-AC53-62C22EB0E832}" destId="{30B19C92-F4AF-43FD-96C5-DDDF7BB6D078}" srcOrd="2" destOrd="0" parTransId="{A3483B2E-9FF1-4A98-9F47-AC1B52B36699}" sibTransId="{4F068D02-1C3D-4A1B-89D8-35FA60A2B1ED}"/>
    <dgm:cxn modelId="{F23116C4-1ECE-48AC-8ACF-ED31E3434527}" type="presOf" srcId="{CA20CCAD-BEF7-4A95-9B3E-D359D5A6CBB5}" destId="{2B31D892-EDD3-40AE-BF89-EC75487CA09D}" srcOrd="0" destOrd="0" presId="urn:microsoft.com/office/officeart/2005/8/layout/cycle2"/>
    <dgm:cxn modelId="{0EA526A4-9295-48F8-9EC1-DA671657A4FF}" type="presOf" srcId="{30B19C92-F4AF-43FD-96C5-DDDF7BB6D078}" destId="{6CC203E4-CEB1-4832-9F12-0778090892DD}" srcOrd="0" destOrd="0" presId="urn:microsoft.com/office/officeart/2005/8/layout/cycle2"/>
    <dgm:cxn modelId="{16282B6D-FA1D-465F-9606-7694C8A12DBB}" type="presOf" srcId="{FC0756B7-5A7C-40AF-9B82-1252A18B9C4A}" destId="{89371D51-AAA4-46DC-AEAB-99E9B696FC1D}" srcOrd="1" destOrd="0" presId="urn:microsoft.com/office/officeart/2005/8/layout/cycle2"/>
    <dgm:cxn modelId="{F743C675-0AED-4F09-B032-ED7BA76957BC}" srcId="{E20B942A-C094-4477-AC53-62C22EB0E832}" destId="{FFCE82FD-C2F0-4456-A48B-BF51AEE58BFC}" srcOrd="0" destOrd="0" parTransId="{34790596-8BB4-47CE-8609-807BFEC5C16C}" sibTransId="{F8F4995C-DCA1-4E73-A5DA-4F10B83DCCCA}"/>
    <dgm:cxn modelId="{7755089B-F767-4F99-A9A0-BFCC02EE58B4}" srcId="{E20B942A-C094-4477-AC53-62C22EB0E832}" destId="{CA20CCAD-BEF7-4A95-9B3E-D359D5A6CBB5}" srcOrd="1" destOrd="0" parTransId="{D83A9573-CB46-40C0-9FE7-C2F7088F3830}" sibTransId="{FC0756B7-5A7C-40AF-9B82-1252A18B9C4A}"/>
    <dgm:cxn modelId="{F584D3CC-C38C-4A6F-884D-5224ED9A7FCF}" type="presOf" srcId="{F8F4995C-DCA1-4E73-A5DA-4F10B83DCCCA}" destId="{75E998B5-441A-41E2-8B5C-847E568E00A1}" srcOrd="1" destOrd="0" presId="urn:microsoft.com/office/officeart/2005/8/layout/cycle2"/>
    <dgm:cxn modelId="{AAD870A3-F689-443C-A269-2C857AEC9E9E}" type="presOf" srcId="{F8F4995C-DCA1-4E73-A5DA-4F10B83DCCCA}" destId="{F451BD76-5226-42B2-9854-D1E1D900D96F}" srcOrd="0" destOrd="0" presId="urn:microsoft.com/office/officeart/2005/8/layout/cycle2"/>
    <dgm:cxn modelId="{9520A93D-E0CC-4C92-A630-13A847D303BD}" type="presOf" srcId="{4F068D02-1C3D-4A1B-89D8-35FA60A2B1ED}" destId="{7E1B16B7-94B8-44D7-A09D-E86B90DEA9B6}" srcOrd="1" destOrd="0" presId="urn:microsoft.com/office/officeart/2005/8/layout/cycle2"/>
    <dgm:cxn modelId="{90B63547-4B00-4345-AA51-C9C66139CA93}" type="presParOf" srcId="{A14C2893-79C8-40C8-AB5F-DBBBD008CC81}" destId="{02DBE538-4138-499B-B0ED-4CC052BA2E81}" srcOrd="0" destOrd="0" presId="urn:microsoft.com/office/officeart/2005/8/layout/cycle2"/>
    <dgm:cxn modelId="{587935C0-CA01-4007-BDF6-287D52B48D11}" type="presParOf" srcId="{A14C2893-79C8-40C8-AB5F-DBBBD008CC81}" destId="{F451BD76-5226-42B2-9854-D1E1D900D96F}" srcOrd="1" destOrd="0" presId="urn:microsoft.com/office/officeart/2005/8/layout/cycle2"/>
    <dgm:cxn modelId="{CB2D0A9E-EE84-4658-A7F7-27DB7F4407D0}" type="presParOf" srcId="{F451BD76-5226-42B2-9854-D1E1D900D96F}" destId="{75E998B5-441A-41E2-8B5C-847E568E00A1}" srcOrd="0" destOrd="0" presId="urn:microsoft.com/office/officeart/2005/8/layout/cycle2"/>
    <dgm:cxn modelId="{A9A2C889-B316-4BC6-9681-3198721563D8}" type="presParOf" srcId="{A14C2893-79C8-40C8-AB5F-DBBBD008CC81}" destId="{2B31D892-EDD3-40AE-BF89-EC75487CA09D}" srcOrd="2" destOrd="0" presId="urn:microsoft.com/office/officeart/2005/8/layout/cycle2"/>
    <dgm:cxn modelId="{5EE581AD-4496-4AB7-AF30-584E11E44AE7}" type="presParOf" srcId="{A14C2893-79C8-40C8-AB5F-DBBBD008CC81}" destId="{BED10E75-4103-431B-9EBD-FDCA0CF62DA3}" srcOrd="3" destOrd="0" presId="urn:microsoft.com/office/officeart/2005/8/layout/cycle2"/>
    <dgm:cxn modelId="{973A61C0-E40E-45D0-AEF8-0DDE23DDF2D2}" type="presParOf" srcId="{BED10E75-4103-431B-9EBD-FDCA0CF62DA3}" destId="{89371D51-AAA4-46DC-AEAB-99E9B696FC1D}" srcOrd="0" destOrd="0" presId="urn:microsoft.com/office/officeart/2005/8/layout/cycle2"/>
    <dgm:cxn modelId="{1540B08C-75D1-4520-AB95-DE192ADE9972}" type="presParOf" srcId="{A14C2893-79C8-40C8-AB5F-DBBBD008CC81}" destId="{6CC203E4-CEB1-4832-9F12-0778090892DD}" srcOrd="4" destOrd="0" presId="urn:microsoft.com/office/officeart/2005/8/layout/cycle2"/>
    <dgm:cxn modelId="{23B377F9-CDA7-4FE1-ADEE-8E9FBC2767C1}" type="presParOf" srcId="{A14C2893-79C8-40C8-AB5F-DBBBD008CC81}" destId="{E1E6F82D-3757-44DF-B914-E683E1FB1560}" srcOrd="5" destOrd="0" presId="urn:microsoft.com/office/officeart/2005/8/layout/cycle2"/>
    <dgm:cxn modelId="{36B812B6-09E3-4552-A303-FDE67D61505E}" type="presParOf" srcId="{E1E6F82D-3757-44DF-B914-E683E1FB1560}" destId="{7E1B16B7-94B8-44D7-A09D-E86B90DEA9B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DBE538-4138-499B-B0ED-4CC052BA2E81}">
      <dsp:nvSpPr>
        <dsp:cNvPr id="0" name=""/>
        <dsp:cNvSpPr/>
      </dsp:nvSpPr>
      <dsp:spPr>
        <a:xfrm>
          <a:off x="3242461" y="-101292"/>
          <a:ext cx="2446174" cy="2261537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Unidade</a:t>
          </a:r>
          <a:r>
            <a:rPr lang="pt-BR" sz="2800" kern="1200" dirty="0" smtClean="0"/>
            <a:t> </a:t>
          </a:r>
          <a:r>
            <a:rPr lang="pt-BR" sz="2400" kern="1200" dirty="0" smtClean="0"/>
            <a:t>Especializada</a:t>
          </a:r>
          <a:endParaRPr lang="pt-BR" sz="2400" kern="1200" dirty="0"/>
        </a:p>
      </dsp:txBody>
      <dsp:txXfrm>
        <a:off x="3600695" y="229902"/>
        <a:ext cx="1729706" cy="1599149"/>
      </dsp:txXfrm>
    </dsp:sp>
    <dsp:sp modelId="{F451BD76-5226-42B2-9854-D1E1D900D96F}">
      <dsp:nvSpPr>
        <dsp:cNvPr id="0" name=""/>
        <dsp:cNvSpPr/>
      </dsp:nvSpPr>
      <dsp:spPr>
        <a:xfrm rot="3600000">
          <a:off x="5015226" y="2115711"/>
          <a:ext cx="618608" cy="8031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400" kern="1200"/>
        </a:p>
      </dsp:txBody>
      <dsp:txXfrm>
        <a:off x="5061622" y="2195978"/>
        <a:ext cx="433026" cy="481876"/>
      </dsp:txXfrm>
    </dsp:sp>
    <dsp:sp modelId="{2B31D892-EDD3-40AE-BF89-EC75487CA09D}">
      <dsp:nvSpPr>
        <dsp:cNvPr id="0" name=""/>
        <dsp:cNvSpPr/>
      </dsp:nvSpPr>
      <dsp:spPr>
        <a:xfrm>
          <a:off x="4967954" y="2880315"/>
          <a:ext cx="2565108" cy="2481606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b="1" kern="1200" dirty="0" smtClean="0"/>
            <a:t>Capacitação</a:t>
          </a:r>
          <a:endParaRPr lang="pt-BR" sz="2600" b="1" kern="1200" dirty="0"/>
        </a:p>
      </dsp:txBody>
      <dsp:txXfrm>
        <a:off x="5343605" y="3243738"/>
        <a:ext cx="1813806" cy="1754760"/>
      </dsp:txXfrm>
    </dsp:sp>
    <dsp:sp modelId="{BED10E75-4103-431B-9EBD-FDCA0CF62DA3}">
      <dsp:nvSpPr>
        <dsp:cNvPr id="0" name=""/>
        <dsp:cNvSpPr/>
      </dsp:nvSpPr>
      <dsp:spPr>
        <a:xfrm rot="10800000">
          <a:off x="4431948" y="3719554"/>
          <a:ext cx="378777" cy="8031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400" kern="1200"/>
        </a:p>
      </dsp:txBody>
      <dsp:txXfrm rot="10800000">
        <a:off x="4545581" y="3880180"/>
        <a:ext cx="265144" cy="481876"/>
      </dsp:txXfrm>
    </dsp:sp>
    <dsp:sp modelId="{6CC203E4-CEB1-4832-9F12-0778090892DD}">
      <dsp:nvSpPr>
        <dsp:cNvPr id="0" name=""/>
        <dsp:cNvSpPr/>
      </dsp:nvSpPr>
      <dsp:spPr>
        <a:xfrm>
          <a:off x="1107896" y="2609286"/>
          <a:ext cx="3145383" cy="3023664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kern="1200" dirty="0" smtClean="0"/>
            <a:t>DOUTRINA</a:t>
          </a:r>
          <a:endParaRPr lang="pt-BR" sz="2800" b="1" kern="1200" dirty="0"/>
        </a:p>
      </dsp:txBody>
      <dsp:txXfrm>
        <a:off x="1568527" y="3052091"/>
        <a:ext cx="2224121" cy="2138054"/>
      </dsp:txXfrm>
    </dsp:sp>
    <dsp:sp modelId="{E1E6F82D-3757-44DF-B914-E683E1FB1560}">
      <dsp:nvSpPr>
        <dsp:cNvPr id="0" name=""/>
        <dsp:cNvSpPr/>
      </dsp:nvSpPr>
      <dsp:spPr>
        <a:xfrm rot="18000000">
          <a:off x="3423717" y="2023151"/>
          <a:ext cx="472579" cy="8031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400" kern="1200"/>
        </a:p>
      </dsp:txBody>
      <dsp:txXfrm>
        <a:off x="3459161" y="2245167"/>
        <a:ext cx="330805" cy="4818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21/11/2018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21/11/2018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21/11/2018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21/11/2018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21/11/2018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21/11/2018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21/11/2018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21/11/2018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21/11/2018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21/11/2018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21/11/2018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t>21/11/2018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VIII%20International%20Forest%20Fire%20Research%20Conference-English-Subtitles.mp4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animation.gif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http://www.senabom2018.com.br/upload/evento/logo/xhslkdjF983A7ORiVg5RYUyiegz7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373216"/>
            <a:ext cx="4752528" cy="13500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395536" y="1023542"/>
            <a:ext cx="6768752" cy="408022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b="1" dirty="0" smtClean="0"/>
              <a:t/>
            </a:r>
            <a:br>
              <a:rPr lang="pt-BR" sz="3600" b="1" dirty="0" smtClean="0"/>
            </a:br>
            <a:r>
              <a:rPr lang="pt-BR" sz="3600" b="1" dirty="0" smtClean="0"/>
              <a:t/>
            </a:r>
            <a:br>
              <a:rPr lang="pt-BR" sz="3600" b="1" dirty="0" smtClean="0"/>
            </a:br>
            <a:r>
              <a:rPr lang="pt-BR" sz="11700" b="1" dirty="0" smtClean="0"/>
              <a:t>ESTRATÉGIAS p/</a:t>
            </a:r>
            <a:br>
              <a:rPr lang="pt-BR" sz="11700" b="1" dirty="0" smtClean="0"/>
            </a:br>
            <a:r>
              <a:rPr lang="pt-BR" sz="11700" b="1" dirty="0" smtClean="0"/>
              <a:t>REDUÇÃO de </a:t>
            </a:r>
            <a:br>
              <a:rPr lang="pt-BR" sz="11700" b="1" dirty="0" smtClean="0"/>
            </a:br>
            <a:r>
              <a:rPr lang="pt-BR" sz="11700" b="1" dirty="0" smtClean="0"/>
              <a:t>INCÊNDIOS </a:t>
            </a:r>
            <a:br>
              <a:rPr lang="pt-BR" sz="11700" b="1" dirty="0" smtClean="0"/>
            </a:br>
            <a:r>
              <a:rPr lang="pt-BR" sz="11700" b="1" dirty="0" smtClean="0"/>
              <a:t>FLORESTAIS no</a:t>
            </a:r>
            <a:br>
              <a:rPr lang="pt-BR" sz="11700" b="1" dirty="0" smtClean="0"/>
            </a:br>
            <a:r>
              <a:rPr lang="pt-BR" sz="11700" b="1" dirty="0" smtClean="0"/>
              <a:t>BRASIL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148064" y="4365104"/>
            <a:ext cx="3857128" cy="120032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pt-BR" b="1" dirty="0" err="1" smtClean="0">
                <a:solidFill>
                  <a:prstClr val="black"/>
                </a:solidFill>
              </a:rPr>
              <a:t>Cel</a:t>
            </a:r>
            <a:r>
              <a:rPr lang="pt-BR" b="1" dirty="0" smtClean="0">
                <a:solidFill>
                  <a:prstClr val="black"/>
                </a:solidFill>
              </a:rPr>
              <a:t> BM PAULO BARROSO</a:t>
            </a:r>
          </a:p>
          <a:p>
            <a:pPr algn="r"/>
            <a:r>
              <a:rPr lang="pt-BR" dirty="0" smtClean="0">
                <a:solidFill>
                  <a:prstClr val="black"/>
                </a:solidFill>
              </a:rPr>
              <a:t>Comitê Estadual de Gestão do Fogo SEMA</a:t>
            </a:r>
          </a:p>
          <a:p>
            <a:pPr algn="r"/>
            <a:r>
              <a:rPr lang="pt-BR" dirty="0" smtClean="0">
                <a:solidFill>
                  <a:prstClr val="black"/>
                </a:solidFill>
              </a:rPr>
              <a:t>Mato Grosso</a:t>
            </a:r>
            <a:endParaRPr lang="pt-BR" dirty="0">
              <a:solidFill>
                <a:prstClr val="black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861" y="332657"/>
            <a:ext cx="3460837" cy="27143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10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3200" b="1" i="1" dirty="0" smtClean="0"/>
              <a:t>METODOLOGIA</a:t>
            </a:r>
            <a:endParaRPr lang="pt-BR" sz="3200" b="1" i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683568" y="980728"/>
            <a:ext cx="79208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t-BR" sz="2800" dirty="0" smtClean="0"/>
              <a:t>     Revisão </a:t>
            </a:r>
            <a:r>
              <a:rPr lang="pt-BR" sz="2800" dirty="0"/>
              <a:t>documental e bibliográfica, por meio físico e via sítios da internet; </a:t>
            </a:r>
            <a:endParaRPr lang="pt-BR" sz="2800" dirty="0" smtClean="0"/>
          </a:p>
          <a:p>
            <a:pPr lvl="0" algn="just"/>
            <a:endParaRPr lang="pt-BR" sz="2800" dirty="0" smtClean="0"/>
          </a:p>
          <a:p>
            <a:pPr lvl="0" algn="just"/>
            <a:r>
              <a:rPr lang="pt-BR" sz="2800" dirty="0" smtClean="0"/>
              <a:t>     Aplicação </a:t>
            </a:r>
            <a:r>
              <a:rPr lang="pt-BR" sz="2800" dirty="0"/>
              <a:t>de questionários com perguntas abertas semiestruturadas enviadas por e-mail aos órgãos públicos responsáveis por atender às ocorrências de incêndios florestais de países da América </a:t>
            </a:r>
            <a:r>
              <a:rPr lang="pt-BR" sz="2800" dirty="0" smtClean="0"/>
              <a:t>e Europa.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endParaRPr lang="pt-BR" sz="2800" dirty="0" smtClean="0"/>
          </a:p>
          <a:p>
            <a:pPr algn="just"/>
            <a:r>
              <a:rPr lang="pt-BR" sz="2800" dirty="0" smtClean="0"/>
              <a:t>     Nos </a:t>
            </a:r>
            <a:r>
              <a:rPr lang="pt-BR" sz="2800" dirty="0"/>
              <a:t>dados brasileiros foram consolidadas informações de órgãos federais, fornecidas pelo </a:t>
            </a:r>
            <a:r>
              <a:rPr lang="pt-BR" sz="2800" dirty="0" err="1"/>
              <a:t>ICMBio</a:t>
            </a:r>
            <a:r>
              <a:rPr lang="pt-BR" sz="2800" dirty="0"/>
              <a:t> e PREVFOGO e estaduais oriundas dos </a:t>
            </a:r>
            <a:r>
              <a:rPr lang="pt-BR" sz="2800" dirty="0" err="1"/>
              <a:t>CBMs</a:t>
            </a:r>
            <a:r>
              <a:rPr lang="pt-BR" sz="2800" dirty="0" smtClean="0"/>
              <a:t>.</a:t>
            </a:r>
            <a:endParaRPr lang="pt-BR" sz="2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296396" cy="46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58" y="2276872"/>
            <a:ext cx="2921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80" y="4365104"/>
            <a:ext cx="2921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97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3200" b="1" i="1" dirty="0" smtClean="0"/>
              <a:t>IF PAISES OCIDENTAIS</a:t>
            </a:r>
            <a:endParaRPr lang="pt-BR" sz="3200" b="1" i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6531"/>
            <a:ext cx="9144000" cy="460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53" y="1772816"/>
            <a:ext cx="296396" cy="46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407591"/>
            <a:ext cx="2921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889287"/>
            <a:ext cx="14605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89287"/>
            <a:ext cx="14605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221088"/>
            <a:ext cx="14605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19572" y="5850945"/>
            <a:ext cx="7020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EUA, PORTUGAL, ESPANHA, CHILE e BRASIL</a:t>
            </a:r>
            <a:endParaRPr lang="pt-BR" sz="2800" b="1" dirty="0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02" y="5747517"/>
            <a:ext cx="2921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43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/>
              <a:t>	</a:t>
            </a:r>
            <a:r>
              <a:rPr lang="pt-BR" sz="3200" b="1" i="1" dirty="0" smtClean="0"/>
              <a:t>RESULTADOS E DISCUSSÃO</a:t>
            </a:r>
            <a:endParaRPr lang="pt-BR" sz="3200" b="1" i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0" y="689148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ESTRATÉGIAS ADOTADAS</a:t>
            </a:r>
            <a:endParaRPr lang="pt-BR" sz="2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431540" y="1340768"/>
            <a:ext cx="828092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     </a:t>
            </a:r>
            <a:r>
              <a:rPr lang="pt-BR" sz="2800" b="1" dirty="0" smtClean="0"/>
              <a:t>ESTRATÉGIAS ADOTADAS PELOS PAISES OCIDENTAIS:</a:t>
            </a:r>
          </a:p>
          <a:p>
            <a:endParaRPr lang="pt-BR" sz="2800" dirty="0" smtClean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4400" dirty="0" smtClean="0"/>
              <a:t>PREVENÇÃO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4400" dirty="0" smtClean="0"/>
              <a:t>PREPARAÇÃO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4400" dirty="0" smtClean="0"/>
              <a:t>RESPOSTA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4400" dirty="0" smtClean="0"/>
              <a:t>RESPONSABILIZAÇÃO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4400" dirty="0" smtClean="0"/>
              <a:t>GESTÃO DE COMBUSTÍVEL (MIF)</a:t>
            </a:r>
            <a:endParaRPr lang="pt-BR" sz="4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23" y="1359480"/>
            <a:ext cx="2921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694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 i="1" dirty="0" smtClean="0"/>
              <a:t>RESULTADOS E DISCUSSÃO</a:t>
            </a:r>
            <a:endParaRPr lang="pt-BR" b="1" i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0" y="1268760"/>
            <a:ext cx="8982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QUADRO 1 – COMPARATIVO DE FOCOS DE CALOR DE CINCO PAISES ENTRE 2017, MÉDIA DOS ÚLTIMOS DEZ ANOS (2007/2016) E RANKING DO INDICE DE FOCOS DE CALOR (IFC) </a:t>
            </a:r>
            <a:r>
              <a:rPr lang="pt-BR" b="1" dirty="0" smtClean="0"/>
              <a:t>2017</a:t>
            </a:r>
            <a:endParaRPr lang="pt-BR" b="1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581657"/>
              </p:ext>
            </p:extLst>
          </p:nvPr>
        </p:nvGraphicFramePr>
        <p:xfrm>
          <a:off x="303000" y="1997583"/>
          <a:ext cx="8280921" cy="44681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6503"/>
                <a:gridCol w="1085074"/>
                <a:gridCol w="1506445"/>
                <a:gridCol w="896994"/>
                <a:gridCol w="1282195"/>
                <a:gridCol w="1030819"/>
                <a:gridCol w="1152891"/>
              </a:tblGrid>
              <a:tr h="1839763"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PAÍS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Área territorial (km</a:t>
                      </a:r>
                      <a:r>
                        <a:rPr lang="pt-BR" sz="1800" baseline="30000" dirty="0">
                          <a:effectLst/>
                        </a:rPr>
                        <a:t>2</a:t>
                      </a:r>
                      <a:r>
                        <a:rPr lang="pt-BR" sz="1800" dirty="0">
                          <a:effectLst/>
                        </a:rPr>
                        <a:t>)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Média dos focos de calor últimos dez anos (2007 a 2016)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Focos de calor 2017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Variação 2017 em relação a média dez anos (%)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IFC 2017= (FC/km²)*1000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Ranking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525677"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BRASIL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8.515.759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216.168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207.633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-3,9 %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24,38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1º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25677"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PORTUGAL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92.212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1.156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1.904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bg1"/>
                          </a:solidFill>
                          <a:effectLst/>
                        </a:rPr>
                        <a:t>+64,7%</a:t>
                      </a:r>
                      <a:endParaRPr lang="pt-BR" sz="18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</a:rPr>
                        <a:t>20,65</a:t>
                      </a:r>
                      <a:endParaRPr lang="pt-B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</a:rPr>
                        <a:t>2º</a:t>
                      </a:r>
                      <a:endParaRPr lang="pt-B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25677"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CHILE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757.950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4.125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7.143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chemeClr val="bg1"/>
                          </a:solidFill>
                          <a:effectLst/>
                        </a:rPr>
                        <a:t>+73,2%</a:t>
                      </a:r>
                      <a:endParaRPr lang="pt-BR" sz="18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9,42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3º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25677"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EUA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9.371.174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57.707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66.251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chemeClr val="bg1"/>
                          </a:solidFill>
                          <a:effectLst/>
                        </a:rPr>
                        <a:t>+14,8%</a:t>
                      </a:r>
                      <a:endParaRPr lang="pt-BR" sz="18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7,070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4º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25677"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ESPANHA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504.782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1.451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1.858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chemeClr val="bg1"/>
                          </a:solidFill>
                          <a:effectLst/>
                        </a:rPr>
                        <a:t>+28,0%</a:t>
                      </a:r>
                      <a:endParaRPr lang="pt-BR" sz="18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3,68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5º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323528" y="6443662"/>
            <a:ext cx="4248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Fonte: INPE 2018 (satélite de referência</a:t>
            </a:r>
            <a:r>
              <a:rPr lang="pt-BR" sz="1400" dirty="0" smtClean="0"/>
              <a:t>).</a:t>
            </a:r>
            <a:endParaRPr lang="pt-BR" sz="14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0" y="470522"/>
            <a:ext cx="914400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/>
              <a:t>Comparativo de focos de calor, recursos disponíveis e estratégia para enfrentamento dos incêndios florestais em cinco países ocidentais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80424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 i="1" dirty="0" smtClean="0"/>
              <a:t>RESULTADOS E DISCUSSÃO</a:t>
            </a:r>
            <a:endParaRPr lang="pt-BR" b="1" i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151237" y="837401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QUADRO 2 – ESTRUTURA DISPONÍVEL PARA ENFRENTAMENTO DE INCÊNDIOS FLORESTAIS EM CINCO PAISES NA TEMPORADA 2017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23528" y="6432428"/>
            <a:ext cx="72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Fonte: diversos (relatórios e questionários aplicados aos órgãos governamentais dos países)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448164"/>
              </p:ext>
            </p:extLst>
          </p:nvPr>
        </p:nvGraphicFramePr>
        <p:xfrm>
          <a:off x="179512" y="1556792"/>
          <a:ext cx="8802724" cy="47975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0600"/>
                <a:gridCol w="1496233"/>
                <a:gridCol w="1863687"/>
                <a:gridCol w="2218082"/>
                <a:gridCol w="1904122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Pais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Veículos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Pessoal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Aeronaves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Recurso (R$)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6477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</a:rPr>
                        <a:t>Estados</a:t>
                      </a:r>
                    </a:p>
                    <a:p>
                      <a:pPr marL="6477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</a:rPr>
                        <a:t> </a:t>
                      </a:r>
                    </a:p>
                    <a:p>
                      <a:pPr marL="6477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</a:rPr>
                        <a:t>Unidos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477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- 1623 caminhonetes</a:t>
                      </a:r>
                    </a:p>
                    <a:p>
                      <a:pPr marL="6477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- 360 </a:t>
                      </a:r>
                      <a:r>
                        <a:rPr lang="pt-BR" sz="1600" dirty="0" err="1">
                          <a:effectLst/>
                        </a:rPr>
                        <a:t>bulldozers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477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27.792 combatentes florestais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477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- 93 </a:t>
                      </a:r>
                      <a:r>
                        <a:rPr lang="en-US" sz="1200" dirty="0" err="1">
                          <a:effectLst/>
                        </a:rPr>
                        <a:t>Airtankers</a:t>
                      </a:r>
                      <a:r>
                        <a:rPr lang="en-US" sz="1200" dirty="0">
                          <a:effectLst/>
                        </a:rPr>
                        <a:t> - 3100l</a:t>
                      </a:r>
                      <a:endParaRPr lang="pt-BR" sz="1200" dirty="0">
                        <a:effectLst/>
                      </a:endParaRPr>
                    </a:p>
                    <a:p>
                      <a:pPr marL="6477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- 25 </a:t>
                      </a:r>
                      <a:r>
                        <a:rPr lang="en-US" sz="1200" dirty="0" err="1">
                          <a:effectLst/>
                        </a:rPr>
                        <a:t>Airtankers</a:t>
                      </a:r>
                      <a:r>
                        <a:rPr lang="en-US" sz="1200" dirty="0">
                          <a:effectLst/>
                        </a:rPr>
                        <a:t> - 5000l</a:t>
                      </a:r>
                      <a:endParaRPr lang="pt-BR" sz="1200" dirty="0">
                        <a:effectLst/>
                      </a:endParaRPr>
                    </a:p>
                    <a:p>
                      <a:pPr marL="6477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- 8 MAFFs</a:t>
                      </a:r>
                      <a:endParaRPr lang="pt-BR" sz="1200" dirty="0">
                        <a:effectLst/>
                      </a:endParaRPr>
                    </a:p>
                    <a:p>
                      <a:pPr marL="6477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- 15 Scoopers</a:t>
                      </a:r>
                      <a:endParaRPr lang="pt-BR" sz="1200" dirty="0">
                        <a:effectLst/>
                      </a:endParaRPr>
                    </a:p>
                    <a:p>
                      <a:pPr marL="236220" indent="-171450" algn="ctr">
                        <a:lnSpc>
                          <a:spcPts val="1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pt-BR" sz="1200" dirty="0" smtClean="0">
                          <a:effectLst/>
                        </a:rPr>
                        <a:t>771 Helicópteros</a:t>
                      </a:r>
                      <a:endParaRPr lang="pt-BR" sz="1200" dirty="0">
                        <a:effectLst/>
                      </a:endParaRPr>
                    </a:p>
                    <a:p>
                      <a:pPr marL="6477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Total: </a:t>
                      </a:r>
                      <a:r>
                        <a:rPr lang="pt-BR" sz="1400" b="1" dirty="0">
                          <a:effectLst/>
                        </a:rPr>
                        <a:t>912 Aeronaves</a:t>
                      </a:r>
                      <a:endParaRPr lang="pt-BR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477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R$ 18,36 bilhões</a:t>
                      </a:r>
                    </a:p>
                    <a:p>
                      <a:pPr marL="6477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(US$ 4,59 bilhões)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63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Espanha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- 7 Posto de Comando</a:t>
                      </a: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- 40 Auto Rápido Florestal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1500 brigadistas florestais</a:t>
                      </a:r>
                    </a:p>
                    <a:p>
                      <a:pPr marL="63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 </a:t>
                      </a:r>
                    </a:p>
                    <a:p>
                      <a:pPr marL="63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4000 equipe preparação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- 18 Aviões anfíbio 5000l</a:t>
                      </a:r>
                    </a:p>
                    <a:p>
                      <a:pPr marL="63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- 8 </a:t>
                      </a:r>
                      <a:r>
                        <a:rPr lang="pt-BR" sz="1200" dirty="0" err="1">
                          <a:effectLst/>
                        </a:rPr>
                        <a:t>Heli</a:t>
                      </a:r>
                      <a:r>
                        <a:rPr lang="pt-BR" sz="1200" dirty="0">
                          <a:effectLst/>
                        </a:rPr>
                        <a:t> combate 4500l</a:t>
                      </a:r>
                    </a:p>
                    <a:p>
                      <a:pPr marL="63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- 16 </a:t>
                      </a:r>
                      <a:r>
                        <a:rPr lang="pt-BR" sz="1200" dirty="0" err="1">
                          <a:effectLst/>
                        </a:rPr>
                        <a:t>Airtrator</a:t>
                      </a:r>
                      <a:r>
                        <a:rPr lang="pt-BR" sz="1200" dirty="0">
                          <a:effectLst/>
                        </a:rPr>
                        <a:t> 3100l</a:t>
                      </a:r>
                    </a:p>
                    <a:p>
                      <a:pPr marL="63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- 19 </a:t>
                      </a:r>
                      <a:r>
                        <a:rPr lang="pt-BR" sz="1200" dirty="0" err="1">
                          <a:effectLst/>
                        </a:rPr>
                        <a:t>Heli</a:t>
                      </a:r>
                      <a:r>
                        <a:rPr lang="pt-BR" sz="1200" dirty="0">
                          <a:effectLst/>
                        </a:rPr>
                        <a:t> </a:t>
                      </a:r>
                      <a:r>
                        <a:rPr lang="pt-BR" sz="1200" dirty="0" err="1">
                          <a:effectLst/>
                        </a:rPr>
                        <a:t>transp</a:t>
                      </a:r>
                      <a:r>
                        <a:rPr lang="pt-BR" sz="1200" dirty="0">
                          <a:effectLst/>
                        </a:rPr>
                        <a:t>/extinção</a:t>
                      </a:r>
                    </a:p>
                    <a:p>
                      <a:pPr marL="63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- 4 Aviões coordenação</a:t>
                      </a:r>
                    </a:p>
                    <a:p>
                      <a:pPr marL="63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- 4 </a:t>
                      </a:r>
                      <a:r>
                        <a:rPr lang="pt-BR" sz="1200" dirty="0" err="1">
                          <a:effectLst/>
                        </a:rPr>
                        <a:t>Heli</a:t>
                      </a:r>
                      <a:r>
                        <a:rPr lang="pt-BR" sz="1200" dirty="0">
                          <a:effectLst/>
                        </a:rPr>
                        <a:t> coordenação</a:t>
                      </a:r>
                    </a:p>
                    <a:p>
                      <a:pPr marL="63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- 4 VANT</a:t>
                      </a:r>
                    </a:p>
                    <a:p>
                      <a:pPr marL="63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Total: </a:t>
                      </a:r>
                      <a:r>
                        <a:rPr lang="pt-BR" sz="1400" b="1" dirty="0">
                          <a:effectLst/>
                        </a:rPr>
                        <a:t>73 Aeronaves</a:t>
                      </a:r>
                      <a:endParaRPr lang="pt-BR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R$ </a:t>
                      </a:r>
                      <a:r>
                        <a:rPr lang="pt-BR" sz="1400" dirty="0" smtClean="0">
                          <a:effectLst/>
                        </a:rPr>
                        <a:t>415 </a:t>
                      </a:r>
                      <a:r>
                        <a:rPr lang="pt-BR" sz="1400" dirty="0">
                          <a:effectLst/>
                        </a:rPr>
                        <a:t>milhões</a:t>
                      </a:r>
                    </a:p>
                    <a:p>
                      <a:pPr marL="63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(E$ 83 milhões)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63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Chile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- 450 veículos (van, </a:t>
                      </a:r>
                      <a:r>
                        <a:rPr lang="pt-BR" sz="1600" dirty="0" err="1">
                          <a:effectLst/>
                        </a:rPr>
                        <a:t>micronibus</a:t>
                      </a:r>
                      <a:r>
                        <a:rPr lang="pt-BR" sz="1600" dirty="0">
                          <a:effectLst/>
                        </a:rPr>
                        <a:t> e </a:t>
                      </a:r>
                      <a:r>
                        <a:rPr lang="pt-BR" sz="1600" dirty="0" err="1">
                          <a:effectLst/>
                        </a:rPr>
                        <a:t>caminhone</a:t>
                      </a:r>
                      <a:r>
                        <a:rPr lang="pt-BR" sz="1600" dirty="0">
                          <a:effectLst/>
                        </a:rPr>
                        <a:t> -</a:t>
                      </a:r>
                      <a:r>
                        <a:rPr lang="pt-BR" sz="1600" dirty="0" err="1">
                          <a:effectLst/>
                        </a:rPr>
                        <a:t>tes</a:t>
                      </a:r>
                      <a:r>
                        <a:rPr lang="pt-BR" sz="1600" dirty="0">
                          <a:effectLst/>
                        </a:rPr>
                        <a:t>)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5467 brigadistas florestais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-</a:t>
                      </a:r>
                      <a:r>
                        <a:rPr lang="pt-BR" sz="1200" dirty="0">
                          <a:effectLst/>
                        </a:rPr>
                        <a:t> 3 Aviões </a:t>
                      </a:r>
                      <a:r>
                        <a:rPr lang="pt-BR" sz="1200" dirty="0" err="1">
                          <a:effectLst/>
                        </a:rPr>
                        <a:t>dromader</a:t>
                      </a:r>
                      <a:endParaRPr lang="pt-BR" sz="1200" dirty="0">
                        <a:effectLst/>
                      </a:endParaRPr>
                    </a:p>
                    <a:p>
                      <a:pPr marL="63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- 9 </a:t>
                      </a:r>
                      <a:r>
                        <a:rPr lang="pt-BR" sz="1200" dirty="0" err="1">
                          <a:effectLst/>
                        </a:rPr>
                        <a:t>Airtractor</a:t>
                      </a:r>
                      <a:endParaRPr lang="pt-BR" sz="1200" dirty="0">
                        <a:effectLst/>
                      </a:endParaRPr>
                    </a:p>
                    <a:p>
                      <a:pPr marL="63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- 51 </a:t>
                      </a:r>
                      <a:r>
                        <a:rPr lang="pt-BR" sz="1200" dirty="0" err="1">
                          <a:effectLst/>
                        </a:rPr>
                        <a:t>Helicoptéros</a:t>
                      </a:r>
                      <a:endParaRPr lang="pt-BR" sz="1200" dirty="0">
                        <a:effectLst/>
                      </a:endParaRPr>
                    </a:p>
                    <a:p>
                      <a:pPr marL="63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- 22 Aviões cisterna</a:t>
                      </a:r>
                    </a:p>
                    <a:p>
                      <a:pPr marL="63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Total: </a:t>
                      </a:r>
                      <a:r>
                        <a:rPr lang="pt-BR" sz="1400" b="1" dirty="0">
                          <a:effectLst/>
                        </a:rPr>
                        <a:t>85 Aeronaves</a:t>
                      </a:r>
                      <a:endParaRPr lang="pt-BR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R$ 444,6 milhões</a:t>
                      </a:r>
                    </a:p>
                    <a:p>
                      <a:pPr marL="63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(US$ 108,6 milhões)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68991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Portugal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- 2065 veículos especializados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9740 operacionais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-</a:t>
                      </a:r>
                      <a:r>
                        <a:rPr lang="pt-BR" sz="1200" dirty="0">
                          <a:effectLst/>
                        </a:rPr>
                        <a:t> 40 </a:t>
                      </a:r>
                      <a:r>
                        <a:rPr lang="pt-BR" sz="1200" dirty="0" err="1">
                          <a:effectLst/>
                        </a:rPr>
                        <a:t>Helicopteros</a:t>
                      </a:r>
                      <a:endParaRPr lang="pt-BR" sz="1200" dirty="0">
                        <a:effectLst/>
                      </a:endParaRPr>
                    </a:p>
                    <a:p>
                      <a:pPr marL="63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- 8 Aviões </a:t>
                      </a:r>
                      <a:r>
                        <a:rPr lang="pt-BR" sz="1200" dirty="0" err="1">
                          <a:effectLst/>
                        </a:rPr>
                        <a:t>anfibios</a:t>
                      </a:r>
                      <a:endParaRPr lang="pt-BR" sz="1200" dirty="0">
                        <a:effectLst/>
                      </a:endParaRPr>
                    </a:p>
                    <a:p>
                      <a:pPr marL="63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Total: </a:t>
                      </a:r>
                      <a:r>
                        <a:rPr lang="pt-BR" sz="1400" b="1" dirty="0">
                          <a:effectLst/>
                        </a:rPr>
                        <a:t>48 Aeronaves</a:t>
                      </a:r>
                      <a:endParaRPr lang="pt-BR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R$ </a:t>
                      </a:r>
                      <a:r>
                        <a:rPr lang="pt-BR" sz="1400" dirty="0" smtClean="0">
                          <a:effectLst/>
                        </a:rPr>
                        <a:t>150 milhões*</a:t>
                      </a:r>
                      <a:endParaRPr lang="pt-BR" sz="1400" dirty="0">
                        <a:effectLst/>
                      </a:endParaRPr>
                    </a:p>
                    <a:p>
                      <a:pPr marL="63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(E$ </a:t>
                      </a:r>
                      <a:r>
                        <a:rPr lang="pt-BR" sz="1400" dirty="0" smtClean="0">
                          <a:effectLst/>
                        </a:rPr>
                        <a:t>30 </a:t>
                      </a:r>
                      <a:r>
                        <a:rPr lang="pt-BR" sz="1400" dirty="0">
                          <a:effectLst/>
                        </a:rPr>
                        <a:t>milhões)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marL="63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Brasil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- 713 veículos especializados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2699 combatentes florestais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- 21 </a:t>
                      </a:r>
                      <a:r>
                        <a:rPr lang="pt-BR" sz="1200" dirty="0" err="1">
                          <a:effectLst/>
                        </a:rPr>
                        <a:t>Helicopteros</a:t>
                      </a:r>
                      <a:endParaRPr lang="pt-BR" sz="1200" dirty="0">
                        <a:effectLst/>
                      </a:endParaRPr>
                    </a:p>
                    <a:p>
                      <a:pPr marL="63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- 4 Air </a:t>
                      </a:r>
                      <a:r>
                        <a:rPr lang="pt-BR" sz="1200" dirty="0" err="1">
                          <a:effectLst/>
                        </a:rPr>
                        <a:t>tractor</a:t>
                      </a:r>
                      <a:endParaRPr lang="pt-BR" sz="1200" dirty="0">
                        <a:effectLst/>
                      </a:endParaRPr>
                    </a:p>
                    <a:p>
                      <a:pPr marL="63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- 18 Asa fixa</a:t>
                      </a:r>
                    </a:p>
                    <a:p>
                      <a:pPr marL="63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Total: </a:t>
                      </a:r>
                      <a:r>
                        <a:rPr lang="pt-BR" sz="1400" b="1" dirty="0">
                          <a:effectLst/>
                        </a:rPr>
                        <a:t>46 Aeronaves</a:t>
                      </a:r>
                      <a:endParaRPr lang="pt-BR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R$ 52,5 milhões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854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 i="1" dirty="0" smtClean="0"/>
              <a:t>RESULTADOS E DISCUSSÃO</a:t>
            </a:r>
            <a:endParaRPr lang="pt-BR" b="1" i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449796" y="1491516"/>
            <a:ext cx="7434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QUADRO 3 – DADOS SOBRE OS INCÊNDIOS FLORESTAIS COMBATIDOS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20670" y="5085184"/>
            <a:ext cx="8100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Fonte: diversos (relatórios e questionários aplicados aos órgãos governamentais dos países, INPE)</a:t>
            </a:r>
          </a:p>
          <a:p>
            <a:r>
              <a:rPr lang="pt-BR" sz="1400" dirty="0"/>
              <a:t>*incluídas neste número ocorrências atendidas pelo PREVFOGO, </a:t>
            </a:r>
            <a:r>
              <a:rPr lang="pt-BR" sz="1400" dirty="0" err="1"/>
              <a:t>ICMBio</a:t>
            </a:r>
            <a:r>
              <a:rPr lang="pt-BR" sz="1400" dirty="0"/>
              <a:t> e </a:t>
            </a:r>
            <a:r>
              <a:rPr lang="pt-BR" sz="1400" dirty="0" err="1"/>
              <a:t>CBMs</a:t>
            </a:r>
            <a:r>
              <a:rPr lang="pt-BR" sz="1400" dirty="0"/>
              <a:t> do Brasil.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047758"/>
              </p:ext>
            </p:extLst>
          </p:nvPr>
        </p:nvGraphicFramePr>
        <p:xfrm>
          <a:off x="359531" y="1988840"/>
          <a:ext cx="8424937" cy="30243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3394"/>
                <a:gridCol w="1642970"/>
                <a:gridCol w="2059429"/>
                <a:gridCol w="2059429"/>
                <a:gridCol w="1029715"/>
              </a:tblGrid>
              <a:tr h="4892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País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162" marR="61162" marT="61162" marB="61162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Área </a:t>
                      </a:r>
                      <a:r>
                        <a:rPr lang="pt-BR" sz="1800" baseline="0" dirty="0" smtClean="0">
                          <a:effectLst/>
                        </a:rPr>
                        <a:t> territorial</a:t>
                      </a:r>
                      <a:r>
                        <a:rPr lang="pt-BR" sz="1800" dirty="0" smtClean="0">
                          <a:effectLst/>
                        </a:rPr>
                        <a:t> </a:t>
                      </a:r>
                      <a:r>
                        <a:rPr lang="pt-BR" sz="1800" dirty="0">
                          <a:effectLst/>
                        </a:rPr>
                        <a:t>(km</a:t>
                      </a:r>
                      <a:r>
                        <a:rPr lang="pt-BR" sz="1800" baseline="30000" dirty="0">
                          <a:effectLst/>
                        </a:rPr>
                        <a:t>2</a:t>
                      </a:r>
                      <a:r>
                        <a:rPr lang="pt-BR" sz="1800" dirty="0">
                          <a:effectLst/>
                        </a:rPr>
                        <a:t>)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162" marR="61162" marT="61162" marB="61162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Nº de incêndios combatidos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162" marR="61162" marT="61162" marB="61162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</a:rPr>
                        <a:t>Área </a:t>
                      </a:r>
                      <a:r>
                        <a:rPr lang="pt-BR" sz="1800" dirty="0">
                          <a:effectLst/>
                        </a:rPr>
                        <a:t>queimada (km</a:t>
                      </a:r>
                      <a:r>
                        <a:rPr lang="pt-BR" sz="1800" baseline="30000" dirty="0">
                          <a:effectLst/>
                        </a:rPr>
                        <a:t>2</a:t>
                      </a:r>
                      <a:r>
                        <a:rPr lang="pt-BR" sz="1800" dirty="0">
                          <a:effectLst/>
                        </a:rPr>
                        <a:t>/%)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162" marR="61162" marT="61162" marB="61162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Focos de calor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162" marR="61162" marT="61162" marB="61162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52237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Estados Unidos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162" marR="61162" marT="61162" marB="61162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9.371.174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162" marR="61162" marT="61162" marB="61162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71.499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162" marR="61162" marT="61162" marB="61162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</a:rPr>
                        <a:t>40.574,13/ </a:t>
                      </a:r>
                      <a:r>
                        <a:rPr lang="pt-BR" sz="1800" dirty="0">
                          <a:effectLst/>
                        </a:rPr>
                        <a:t>0,43%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162" marR="61162" marT="61162" marB="61162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66.251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162" marR="61162" marT="61162" marB="61162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628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Espanha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162" marR="61162" marT="61162" marB="61162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504.782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162" marR="61162" marT="61162" marB="6116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13.793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162" marR="61162" marT="61162" marB="6116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</a:rPr>
                        <a:t>2.450,72/ </a:t>
                      </a:r>
                      <a:r>
                        <a:rPr lang="pt-BR" sz="1800" dirty="0">
                          <a:effectLst/>
                        </a:rPr>
                        <a:t>0,48%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162" marR="61162" marT="61162" marB="6116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1.858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162" marR="61162" marT="61162" marB="61162"/>
                </a:tc>
              </a:tr>
              <a:tr h="4628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Chile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162" marR="61162" marT="61162" marB="61162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757.950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162" marR="61162" marT="61162" marB="61162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5.274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162" marR="61162" marT="61162" marB="61162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</a:rPr>
                        <a:t>5.701,97/ </a:t>
                      </a:r>
                      <a:r>
                        <a:rPr lang="pt-BR" sz="1800" dirty="0">
                          <a:effectLst/>
                        </a:rPr>
                        <a:t>0,75%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162" marR="61162" marT="61162" marB="61162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7.143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162" marR="61162" marT="61162" marB="61162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732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Portugal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162" marR="61162" marT="61162" marB="61162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92.212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162" marR="61162" marT="61162" marB="6116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21.760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162" marR="61162" marT="61162" marB="6116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5.817,21/ </a:t>
                      </a:r>
                      <a:r>
                        <a:rPr lang="pt-BR" sz="1800" b="1" dirty="0">
                          <a:effectLst/>
                        </a:rPr>
                        <a:t>6,30%</a:t>
                      </a:r>
                      <a:endParaRPr lang="pt-BR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162" marR="61162" marT="61162" marB="6116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b="0" dirty="0">
                          <a:effectLst/>
                        </a:rPr>
                        <a:t>1.904</a:t>
                      </a:r>
                      <a:endParaRPr lang="pt-BR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162" marR="61162" marT="61162" marB="61162"/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</a:rPr>
                        <a:t>Brasil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162" marR="61162" marT="61162" marB="61162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8.515.759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162" marR="61162" marT="61162" marB="61162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63.210*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162" marR="61162" marT="61162" marB="61162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Não mensurado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162" marR="61162" marT="61162" marB="61162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207.633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162" marR="61162" marT="61162" marB="61162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067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 i="1" dirty="0" smtClean="0"/>
              <a:t>RESULTADOS E DISCUSSÃO</a:t>
            </a:r>
            <a:endParaRPr lang="pt-BR" b="1" i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320670" y="980728"/>
            <a:ext cx="8571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QUADRO 4 – RECURSO FINANCEIRO INVESTIDO POR ÁREA TERRITORIAL PARA A TEMPORADA DE INCÊNDIOS FLORESTAIS EM </a:t>
            </a:r>
            <a:r>
              <a:rPr lang="pt-BR" b="1" dirty="0" smtClean="0"/>
              <a:t>2017 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521804" y="5949279"/>
            <a:ext cx="8100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Fonte: diversos (relatórios e questionários aplicados aos órgãos governamentais dos países)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199433"/>
              </p:ext>
            </p:extLst>
          </p:nvPr>
        </p:nvGraphicFramePr>
        <p:xfrm>
          <a:off x="320670" y="1627057"/>
          <a:ext cx="8427793" cy="41898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11231"/>
                <a:gridCol w="2221805"/>
                <a:gridCol w="2213536"/>
                <a:gridCol w="2081221"/>
              </a:tblGrid>
              <a:tr h="6723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Pais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Área </a:t>
                      </a:r>
                      <a:r>
                        <a:rPr lang="pt-BR" sz="2000" dirty="0" smtClean="0">
                          <a:effectLst/>
                        </a:rPr>
                        <a:t>territorial</a:t>
                      </a:r>
                      <a:r>
                        <a:rPr lang="pt-BR" sz="2000" baseline="0" dirty="0" smtClean="0">
                          <a:effectLst/>
                        </a:rPr>
                        <a:t> </a:t>
                      </a:r>
                      <a:r>
                        <a:rPr lang="pt-BR" sz="2000" dirty="0" smtClean="0">
                          <a:effectLst/>
                        </a:rPr>
                        <a:t>(km</a:t>
                      </a:r>
                      <a:r>
                        <a:rPr lang="pt-BR" sz="2000" baseline="30000" dirty="0" smtClean="0">
                          <a:effectLst/>
                        </a:rPr>
                        <a:t>2</a:t>
                      </a:r>
                      <a:r>
                        <a:rPr lang="pt-BR" sz="2000" dirty="0">
                          <a:effectLst/>
                        </a:rPr>
                        <a:t>)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Recursos (R$)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R$ por km</a:t>
                      </a:r>
                      <a:r>
                        <a:rPr lang="pt-BR" sz="2000" baseline="30000" dirty="0">
                          <a:effectLst/>
                        </a:rPr>
                        <a:t>2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6723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Estados unidos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9.371.174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18,36 bilhões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effectLst/>
                        </a:rPr>
                        <a:t>1.959,19/ km</a:t>
                      </a:r>
                      <a:r>
                        <a:rPr lang="pt-BR" sz="2000" b="1" baseline="30000" dirty="0">
                          <a:effectLst/>
                        </a:rPr>
                        <a:t>2</a:t>
                      </a:r>
                      <a:endParaRPr lang="pt-BR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723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Portugal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92.212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150 milhões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1.626,68/ km</a:t>
                      </a:r>
                      <a:r>
                        <a:rPr lang="pt-BR" sz="2000" baseline="30000" dirty="0">
                          <a:effectLst/>
                        </a:rPr>
                        <a:t>2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723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Espanha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504.782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451 milhões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893,45/ km</a:t>
                      </a:r>
                      <a:r>
                        <a:rPr lang="pt-BR" sz="2000" baseline="30000" dirty="0">
                          <a:effectLst/>
                        </a:rPr>
                        <a:t>2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723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Chile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757.950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444,6 milhões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586,58/ km</a:t>
                      </a:r>
                      <a:r>
                        <a:rPr lang="pt-BR" sz="2000" baseline="30000" dirty="0">
                          <a:effectLst/>
                        </a:rPr>
                        <a:t>2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723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Brasil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8.515.759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52,5 milhões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effectLst/>
                        </a:rPr>
                        <a:t>6,16/km</a:t>
                      </a:r>
                      <a:r>
                        <a:rPr lang="pt-BR" sz="2000" b="1" baseline="30000" dirty="0">
                          <a:effectLst/>
                        </a:rPr>
                        <a:t>2</a:t>
                      </a:r>
                      <a:endParaRPr lang="pt-BR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612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 i="1" dirty="0" smtClean="0"/>
              <a:t>RESULTADOS E DISCUSSÃO</a:t>
            </a:r>
            <a:endParaRPr lang="pt-BR" b="1" i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241256" y="1124744"/>
            <a:ext cx="8507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/>
              <a:t>QUADRO 5 – MEIOS DISPONIBILIZADOS E INVESTIMENTO (CUSTEIO) FEITO PELAS INSTITUIÇÕES BRASILEIRAS PARA O ENFRENTAMENTO DOS INCENDIOS FLORESTAIS NA TEMPORADA 2017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86095" y="6127160"/>
            <a:ext cx="84623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Fonte: informações obtidas por meio dos questionários aplicados aos órgãos federais (</a:t>
            </a:r>
            <a:r>
              <a:rPr lang="pt-BR" sz="1400" dirty="0" err="1"/>
              <a:t>ICMBio</a:t>
            </a:r>
            <a:r>
              <a:rPr lang="pt-BR" sz="1400" dirty="0"/>
              <a:t> e PREVFOGO) e estaduais (</a:t>
            </a:r>
            <a:r>
              <a:rPr lang="pt-BR" sz="1400" dirty="0" err="1"/>
              <a:t>CBMs</a:t>
            </a:r>
            <a:r>
              <a:rPr lang="pt-BR" sz="1400" dirty="0"/>
              <a:t>, onde somente 17 responderam)</a:t>
            </a:r>
          </a:p>
          <a:p>
            <a:r>
              <a:rPr lang="pt-BR" sz="1400" dirty="0"/>
              <a:t>*efetivo existente total dos </a:t>
            </a:r>
            <a:r>
              <a:rPr lang="pt-BR" sz="1400" dirty="0" err="1"/>
              <a:t>CBMs</a:t>
            </a:r>
            <a:r>
              <a:rPr lang="pt-BR" sz="1400" dirty="0"/>
              <a:t> do Brasil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0" y="473705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pt-BR" sz="2000" b="1" dirty="0"/>
              <a:t>Desempenho do Brasil no enfrentamento dos Incêndios Florestais em 2017</a:t>
            </a:r>
            <a:endParaRPr lang="pt-BR" sz="2000" dirty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633295"/>
              </p:ext>
            </p:extLst>
          </p:nvPr>
        </p:nvGraphicFramePr>
        <p:xfrm>
          <a:off x="250091" y="2117715"/>
          <a:ext cx="8534375" cy="39999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5923"/>
                <a:gridCol w="1416919"/>
                <a:gridCol w="1607117"/>
                <a:gridCol w="2016224"/>
                <a:gridCol w="1728192"/>
              </a:tblGrid>
              <a:tr h="362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Instituição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Veículos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Pessoal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Aeronaves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Recurso (R$)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5888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PREVFOGO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87 (e)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846 (e)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3 helicópteros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(locado)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R$ 23.088.240,97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888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ICMBIO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536 (e)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1158 (e)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3 </a:t>
                      </a:r>
                      <a:r>
                        <a:rPr lang="pt-BR" sz="1600" dirty="0" err="1">
                          <a:effectLst/>
                        </a:rPr>
                        <a:t>air</a:t>
                      </a:r>
                      <a:r>
                        <a:rPr lang="pt-BR" sz="1600" dirty="0">
                          <a:effectLst/>
                        </a:rPr>
                        <a:t> </a:t>
                      </a:r>
                      <a:r>
                        <a:rPr lang="pt-BR" sz="1600" dirty="0" err="1">
                          <a:effectLst/>
                        </a:rPr>
                        <a:t>tractor</a:t>
                      </a:r>
                      <a:endParaRPr lang="pt-BR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(locado)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R$ 17.500.000,00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153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err="1">
                          <a:effectLst/>
                        </a:rPr>
                        <a:t>CBMs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</a:rPr>
                        <a:t>90 (e)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806 (n/e)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</a:rPr>
                        <a:t>695(e)</a:t>
                      </a:r>
                      <a:r>
                        <a:rPr lang="pt-BR" sz="1600" dirty="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64580 </a:t>
                      </a:r>
                      <a:r>
                        <a:rPr lang="pt-BR" sz="1600" dirty="0">
                          <a:effectLst/>
                        </a:rPr>
                        <a:t>(n/e)*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4 </a:t>
                      </a:r>
                      <a:r>
                        <a:rPr lang="pt-BR" sz="1600" dirty="0" err="1">
                          <a:effectLst/>
                        </a:rPr>
                        <a:t>air</a:t>
                      </a:r>
                      <a:r>
                        <a:rPr lang="pt-BR" sz="1600" dirty="0">
                          <a:effectLst/>
                        </a:rPr>
                        <a:t> </a:t>
                      </a:r>
                      <a:r>
                        <a:rPr lang="pt-BR" sz="1600" dirty="0" err="1">
                          <a:effectLst/>
                        </a:rPr>
                        <a:t>tractor</a:t>
                      </a:r>
                      <a:endParaRPr lang="pt-BR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19 helicópteros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18 asa fixa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R$ 11.933.202,31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0417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TOTAL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713 (e)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806 (n/e)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Total: 1519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2.699 (e)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11.495 (n/e)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Total: 14194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21 helicópteros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7 </a:t>
                      </a:r>
                      <a:r>
                        <a:rPr lang="pt-BR" sz="1600" dirty="0" err="1">
                          <a:effectLst/>
                        </a:rPr>
                        <a:t>air</a:t>
                      </a:r>
                      <a:r>
                        <a:rPr lang="pt-BR" sz="1600" dirty="0">
                          <a:effectLst/>
                        </a:rPr>
                        <a:t> </a:t>
                      </a:r>
                      <a:r>
                        <a:rPr lang="pt-BR" sz="1600" dirty="0" err="1">
                          <a:effectLst/>
                        </a:rPr>
                        <a:t>tractor</a:t>
                      </a:r>
                      <a:endParaRPr lang="pt-BR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18 asa fixa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Total: 46 aeronaves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R$ 52.521.443,28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522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 i="1" dirty="0" smtClean="0"/>
              <a:t>RESULTADOS E DISCUSSÃO</a:t>
            </a:r>
            <a:endParaRPr lang="pt-BR" b="1" i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286095" y="1052736"/>
            <a:ext cx="8750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QUADRO 6 – DADOS SOBRE OS INCÊNDIOS FLORESTAIS COMBATIDOS NO BRASIL PELO PREVFOGO, ICMBIO E </a:t>
            </a:r>
            <a:r>
              <a:rPr lang="pt-BR" b="1" dirty="0" err="1"/>
              <a:t>CBMs</a:t>
            </a:r>
            <a:r>
              <a:rPr lang="pt-BR" b="1" dirty="0"/>
              <a:t> NA TEMPORADA 2017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40814" y="4797152"/>
            <a:ext cx="82636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Fonte: informações obtida por meio dos questionários aplicados aos órgãos federais (</a:t>
            </a:r>
            <a:r>
              <a:rPr lang="pt-BR" sz="1400" dirty="0" err="1"/>
              <a:t>ICMBio</a:t>
            </a:r>
            <a:r>
              <a:rPr lang="pt-BR" sz="1400" dirty="0"/>
              <a:t> e PREVFOGO) e estaduais (</a:t>
            </a:r>
            <a:r>
              <a:rPr lang="pt-BR" sz="1400" dirty="0" err="1"/>
              <a:t>CBMs</a:t>
            </a:r>
            <a:r>
              <a:rPr lang="pt-BR" sz="1400" dirty="0"/>
              <a:t>, onde somente 17 responderam)</a:t>
            </a:r>
          </a:p>
          <a:p>
            <a:r>
              <a:rPr lang="pt-BR" sz="1400" b="1" dirty="0"/>
              <a:t>*boa parte deste número foram atendimentos a ocorrência denominada: </a:t>
            </a:r>
            <a:r>
              <a:rPr lang="pt-BR" sz="1400" b="1" i="1" dirty="0"/>
              <a:t>incêndio em vegetação em terreno urbano. 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8729775"/>
              </p:ext>
            </p:extLst>
          </p:nvPr>
        </p:nvGraphicFramePr>
        <p:xfrm>
          <a:off x="314820" y="1988840"/>
          <a:ext cx="8064896" cy="26493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6860"/>
                <a:gridCol w="1584176"/>
                <a:gridCol w="1872208"/>
                <a:gridCol w="1584176"/>
                <a:gridCol w="1647476"/>
              </a:tblGrid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Instituição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10" marR="49210" marT="49210" marB="4921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Área de atuação (km</a:t>
                      </a:r>
                      <a:r>
                        <a:rPr lang="pt-BR" sz="1800" baseline="30000" dirty="0">
                          <a:effectLst/>
                        </a:rPr>
                        <a:t>2</a:t>
                      </a:r>
                      <a:r>
                        <a:rPr lang="pt-BR" sz="1800" dirty="0">
                          <a:effectLst/>
                        </a:rPr>
                        <a:t>)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10" marR="49210" marT="49210" marB="4921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Incêndio combatido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10" marR="49210" marT="49210" marB="4921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Área atingida km</a:t>
                      </a:r>
                      <a:r>
                        <a:rPr lang="pt-BR" sz="1800" baseline="30000" dirty="0">
                          <a:effectLst/>
                        </a:rPr>
                        <a:t>2</a:t>
                      </a:r>
                      <a:r>
                        <a:rPr lang="pt-BR" sz="1800" dirty="0">
                          <a:effectLst/>
                        </a:rPr>
                        <a:t> (%)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10" marR="49210" marT="49210" marB="4921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Focos de calor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10" marR="49210" marT="49210" marB="4921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26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PREVFOGO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10" marR="49210" marT="49210" marB="4921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2.050.115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10" marR="49210" marT="49210" marB="4921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966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10" marR="49210" marT="49210" marB="4921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Não informado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10" marR="49210" marT="49210" marB="4921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45.682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10" marR="49210" marT="49210" marB="4921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effectLst/>
                        </a:rPr>
                        <a:t>ICMBio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10" marR="49210" marT="49210" marB="4921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789.606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10" marR="49210" marT="49210" marB="4921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Não informado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10" marR="49210" marT="49210" marB="4921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66,54 (0,84%)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10" marR="49210" marT="49210" marB="4921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7.762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10" marR="49210" marT="49210" marB="4921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effectLst/>
                        </a:rPr>
                        <a:t>CBMs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10" marR="49210" marT="49210" marB="4921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8.515.759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10" marR="49210" marT="49210" marB="4921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62.244*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10" marR="49210" marT="49210" marB="4921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Não informado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10" marR="49210" marT="49210" marB="4921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154.179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10" marR="49210" marT="49210" marB="4921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435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Total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10" marR="49210" marT="49210" marB="4921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800" dirty="0">
                        <a:effectLst/>
                        <a:latin typeface="Calibri"/>
                      </a:endParaRPr>
                    </a:p>
                  </a:txBody>
                  <a:tcPr marL="49210" marR="49210" marT="49210" marB="4921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63.210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10" marR="49210" marT="49210" marB="4921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800" dirty="0">
                        <a:effectLst/>
                        <a:latin typeface="Calibri"/>
                      </a:endParaRPr>
                    </a:p>
                  </a:txBody>
                  <a:tcPr marL="49210" marR="49210" marT="49210" marB="4921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207.633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10" marR="49210" marT="49210" marB="4921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685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 i="1" dirty="0" smtClean="0"/>
              <a:t>RESULTADOS E DISCUSSÃO</a:t>
            </a:r>
            <a:endParaRPr lang="pt-BR" b="1" i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196799" y="908720"/>
            <a:ext cx="8750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QUADRO 7 – COMPARATIVO DO RECURSO FINANCEIRO INVESTIDO PELAS INSTITUIÇOES BRASILEIRAS POR ÁREA TERRITORIAL PARA A TEMPORADA DE INCÊNDIOS FLORESTAIS EM 2017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29900" y="5445224"/>
            <a:ext cx="8263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Fonte: informações obtida por meio dos questionários aplicados aos órgãos federais (</a:t>
            </a:r>
            <a:r>
              <a:rPr lang="pt-BR" sz="1400" dirty="0" err="1"/>
              <a:t>ICMBio</a:t>
            </a:r>
            <a:r>
              <a:rPr lang="pt-BR" sz="1400" dirty="0"/>
              <a:t> e PREVFOGO) e estaduais (</a:t>
            </a:r>
            <a:r>
              <a:rPr lang="pt-BR" sz="1400" dirty="0" err="1"/>
              <a:t>CBMs</a:t>
            </a:r>
            <a:r>
              <a:rPr lang="pt-BR" sz="1400" dirty="0"/>
              <a:t>, onde somente 17 responderam)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9948882"/>
              </p:ext>
            </p:extLst>
          </p:nvPr>
        </p:nvGraphicFramePr>
        <p:xfrm>
          <a:off x="329901" y="1832051"/>
          <a:ext cx="8274547" cy="34881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1159"/>
                <a:gridCol w="2214916"/>
                <a:gridCol w="2232248"/>
                <a:gridCol w="2016224"/>
              </a:tblGrid>
              <a:tr h="6650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Instituição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Área de atuação (km</a:t>
                      </a:r>
                      <a:r>
                        <a:rPr lang="pt-BR" sz="2000" baseline="30000" dirty="0">
                          <a:effectLst/>
                        </a:rPr>
                        <a:t>2</a:t>
                      </a:r>
                      <a:r>
                        <a:rPr lang="pt-BR" sz="2000" dirty="0">
                          <a:effectLst/>
                        </a:rPr>
                        <a:t>)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Recursos (R$)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R$ por km</a:t>
                      </a:r>
                      <a:r>
                        <a:rPr lang="pt-BR" sz="2000" baseline="30000" dirty="0">
                          <a:effectLst/>
                        </a:rPr>
                        <a:t>2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6650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ICMBIO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789.606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R$ 17,50 milhões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R$ 22,16/ km</a:t>
                      </a:r>
                      <a:r>
                        <a:rPr lang="pt-BR" sz="2000" baseline="30000" dirty="0">
                          <a:effectLst/>
                        </a:rPr>
                        <a:t>2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650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PREVFOGO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2.050.115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R$ 23,08 milhões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R$ 11,26/ km</a:t>
                      </a:r>
                      <a:r>
                        <a:rPr lang="pt-BR" sz="2000" baseline="30000" dirty="0">
                          <a:effectLst/>
                        </a:rPr>
                        <a:t>2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650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err="1">
                          <a:effectLst/>
                        </a:rPr>
                        <a:t>CBMs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8.515.759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R$ 11,93 milhões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effectLst/>
                        </a:rPr>
                        <a:t>R$ 1,40/ km</a:t>
                      </a:r>
                      <a:r>
                        <a:rPr lang="pt-BR" sz="2000" b="1" baseline="30000" dirty="0">
                          <a:effectLst/>
                        </a:rPr>
                        <a:t>2</a:t>
                      </a:r>
                      <a:endParaRPr lang="pt-BR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650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BRASIL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8.515.759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R$ 52,51 milhões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R$ 6,16/km</a:t>
                      </a:r>
                      <a:r>
                        <a:rPr lang="pt-BR" sz="2000" baseline="30000" dirty="0">
                          <a:effectLst/>
                        </a:rPr>
                        <a:t>2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998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http://www.senabom2018.com.br/upload/evento/logo/xhslkdjF983A7ORiVg5RYUyiegz7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661248"/>
            <a:ext cx="3419872" cy="10981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/>
          <p:cNvSpPr txBox="1"/>
          <p:nvPr/>
        </p:nvSpPr>
        <p:spPr>
          <a:xfrm>
            <a:off x="0" y="104373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3200" b="1" i="1" dirty="0" smtClean="0"/>
              <a:t>SUMÁRIO</a:t>
            </a:r>
            <a:endParaRPr lang="pt-BR" sz="3200" b="1" i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611560" y="980728"/>
            <a:ext cx="806489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1</a:t>
            </a:r>
            <a:r>
              <a:rPr lang="pt-BR" sz="3200" b="1" dirty="0" smtClean="0"/>
              <a:t>. INTRODUÇÃO</a:t>
            </a:r>
          </a:p>
          <a:p>
            <a:pPr marL="457200" indent="-457200">
              <a:buFontTx/>
              <a:buChar char="-"/>
            </a:pPr>
            <a:r>
              <a:rPr lang="pt-BR" sz="3200" dirty="0" smtClean="0"/>
              <a:t>INCÊNDIOS FLORESTAIS na atualidade</a:t>
            </a:r>
          </a:p>
          <a:p>
            <a:pPr marL="457200" indent="-457200">
              <a:buFontTx/>
              <a:buChar char="-"/>
            </a:pPr>
            <a:endParaRPr lang="pt-BR" sz="3200" dirty="0" smtClean="0"/>
          </a:p>
          <a:p>
            <a:r>
              <a:rPr lang="pt-BR" sz="3200" b="1" dirty="0"/>
              <a:t>2</a:t>
            </a:r>
            <a:r>
              <a:rPr lang="pt-BR" sz="3200" b="1" dirty="0" smtClean="0"/>
              <a:t>. DESENVOLVIMENTO</a:t>
            </a:r>
          </a:p>
          <a:p>
            <a:pPr marL="285750" indent="-285750">
              <a:buFontTx/>
              <a:buChar char="-"/>
            </a:pPr>
            <a:r>
              <a:rPr lang="pt-BR" sz="3200" dirty="0" smtClean="0"/>
              <a:t>IF nos PAISES OCIDENTAIS</a:t>
            </a:r>
          </a:p>
          <a:p>
            <a:pPr marL="285750" indent="-285750">
              <a:buFontTx/>
              <a:buChar char="-"/>
            </a:pPr>
            <a:r>
              <a:rPr lang="pt-BR" sz="3200" dirty="0" smtClean="0"/>
              <a:t>IF no BRASIL</a:t>
            </a:r>
          </a:p>
          <a:p>
            <a:pPr marL="285750" indent="-285750">
              <a:buFontTx/>
              <a:buChar char="-"/>
            </a:pPr>
            <a:r>
              <a:rPr lang="pt-BR" sz="3200" dirty="0" smtClean="0"/>
              <a:t>ESTRATÉGIAS REDUÇÃO DE IF PARA </a:t>
            </a:r>
            <a:r>
              <a:rPr lang="pt-BR" sz="3200" dirty="0" err="1" smtClean="0"/>
              <a:t>CBMs</a:t>
            </a:r>
            <a:endParaRPr lang="pt-BR" sz="3200" dirty="0" smtClean="0"/>
          </a:p>
          <a:p>
            <a:pPr marL="285750" indent="-285750">
              <a:buFontTx/>
              <a:buChar char="-"/>
            </a:pPr>
            <a:endParaRPr lang="pt-BR" sz="3200" dirty="0" smtClean="0"/>
          </a:p>
          <a:p>
            <a:r>
              <a:rPr lang="pt-BR" sz="3200" b="1" dirty="0" smtClean="0"/>
              <a:t>3. CONSIDERAÇÕES FINAIS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1657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 i="1" dirty="0" smtClean="0"/>
              <a:t>RESULTADOS E DISCUSSÃO</a:t>
            </a:r>
            <a:endParaRPr lang="pt-BR" b="1" i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196799" y="908720"/>
            <a:ext cx="8750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QUADRO </a:t>
            </a:r>
            <a:r>
              <a:rPr lang="pt-BR" b="1" dirty="0" smtClean="0"/>
              <a:t>8 –RECURSO </a:t>
            </a:r>
            <a:r>
              <a:rPr lang="pt-BR" b="1" dirty="0"/>
              <a:t>FINANCEIRO INVESTIDO </a:t>
            </a:r>
            <a:r>
              <a:rPr lang="pt-BR" b="1" dirty="0" smtClean="0"/>
              <a:t>PELOS </a:t>
            </a:r>
            <a:r>
              <a:rPr lang="pt-BR" b="1" dirty="0" err="1" smtClean="0"/>
              <a:t>CBMs</a:t>
            </a:r>
            <a:r>
              <a:rPr lang="pt-BR" b="1" dirty="0" smtClean="0"/>
              <a:t>  NA </a:t>
            </a:r>
            <a:r>
              <a:rPr lang="pt-BR" b="1" dirty="0"/>
              <a:t>TEMPORADA DE INCÊNDIOS FLORESTAIS EM 2017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29899" y="5989635"/>
            <a:ext cx="8263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Fonte: informações obtida por meio dos questionários aplicados aos órgãos federais (</a:t>
            </a:r>
            <a:r>
              <a:rPr lang="pt-BR" sz="1400" dirty="0" err="1"/>
              <a:t>ICMBio</a:t>
            </a:r>
            <a:r>
              <a:rPr lang="pt-BR" sz="1400" dirty="0"/>
              <a:t> e PREVFOGO) e estaduais (</a:t>
            </a:r>
            <a:r>
              <a:rPr lang="pt-BR" sz="1400" dirty="0" err="1"/>
              <a:t>CBMs</a:t>
            </a:r>
            <a:r>
              <a:rPr lang="pt-BR" sz="1400" dirty="0"/>
              <a:t>, onde somente 17 responderam)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907686"/>
              </p:ext>
            </p:extLst>
          </p:nvPr>
        </p:nvGraphicFramePr>
        <p:xfrm>
          <a:off x="318986" y="1700808"/>
          <a:ext cx="8274547" cy="41531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1159"/>
                <a:gridCol w="2214916"/>
                <a:gridCol w="2171155"/>
                <a:gridCol w="2077317"/>
              </a:tblGrid>
              <a:tr h="6650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Instituição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Área de atuação (km</a:t>
                      </a:r>
                      <a:r>
                        <a:rPr lang="pt-BR" sz="2000" baseline="30000" dirty="0">
                          <a:effectLst/>
                        </a:rPr>
                        <a:t>2</a:t>
                      </a:r>
                      <a:r>
                        <a:rPr lang="pt-BR" sz="2000" dirty="0">
                          <a:effectLst/>
                        </a:rPr>
                        <a:t>)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Recursos (R$)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R$ por km</a:t>
                      </a:r>
                      <a:r>
                        <a:rPr lang="pt-BR" sz="2000" baseline="30000" dirty="0">
                          <a:effectLst/>
                        </a:rPr>
                        <a:t>2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6650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CBMDF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5.802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R$ </a:t>
                      </a:r>
                      <a:r>
                        <a:rPr lang="pt-BR" sz="2000" dirty="0" smtClean="0">
                          <a:effectLst/>
                        </a:rPr>
                        <a:t>6,4 </a:t>
                      </a:r>
                      <a:r>
                        <a:rPr lang="pt-BR" sz="2000" dirty="0">
                          <a:effectLst/>
                        </a:rPr>
                        <a:t>milhões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R$ </a:t>
                      </a:r>
                      <a:r>
                        <a:rPr lang="pt-BR" sz="2000" dirty="0" smtClean="0">
                          <a:effectLst/>
                        </a:rPr>
                        <a:t>1.103,06/ </a:t>
                      </a:r>
                      <a:r>
                        <a:rPr lang="pt-BR" sz="2000" dirty="0">
                          <a:effectLst/>
                        </a:rPr>
                        <a:t>km</a:t>
                      </a:r>
                      <a:r>
                        <a:rPr lang="pt-BR" sz="2000" baseline="30000" dirty="0">
                          <a:effectLst/>
                        </a:rPr>
                        <a:t>2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650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CBMMT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903.357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R$ </a:t>
                      </a:r>
                      <a:r>
                        <a:rPr lang="pt-BR" sz="2000" dirty="0" smtClean="0">
                          <a:effectLst/>
                        </a:rPr>
                        <a:t>2,9 </a:t>
                      </a:r>
                      <a:r>
                        <a:rPr lang="pt-BR" sz="2000" dirty="0">
                          <a:effectLst/>
                        </a:rPr>
                        <a:t>milhões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R$ </a:t>
                      </a:r>
                      <a:r>
                        <a:rPr lang="pt-BR" sz="2000" dirty="0" smtClean="0">
                          <a:effectLst/>
                        </a:rPr>
                        <a:t>3,21/ </a:t>
                      </a:r>
                      <a:r>
                        <a:rPr lang="pt-BR" sz="2000" dirty="0">
                          <a:effectLst/>
                        </a:rPr>
                        <a:t>km</a:t>
                      </a:r>
                      <a:r>
                        <a:rPr lang="pt-BR" sz="2000" baseline="30000" dirty="0">
                          <a:effectLst/>
                        </a:rPr>
                        <a:t>2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650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CBMGO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304.111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R$ </a:t>
                      </a:r>
                      <a:r>
                        <a:rPr lang="pt-BR" sz="2000" dirty="0" smtClean="0">
                          <a:effectLst/>
                        </a:rPr>
                        <a:t>1,18 </a:t>
                      </a:r>
                      <a:r>
                        <a:rPr lang="pt-BR" sz="2000" dirty="0">
                          <a:effectLst/>
                        </a:rPr>
                        <a:t>milhões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 dirty="0">
                          <a:effectLst/>
                        </a:rPr>
                        <a:t>R$ </a:t>
                      </a:r>
                      <a:r>
                        <a:rPr lang="pt-BR" sz="2000" b="0" dirty="0" smtClean="0">
                          <a:effectLst/>
                        </a:rPr>
                        <a:t>3,88/ </a:t>
                      </a:r>
                      <a:r>
                        <a:rPr lang="pt-BR" sz="2000" b="0" dirty="0">
                          <a:effectLst/>
                        </a:rPr>
                        <a:t>km</a:t>
                      </a:r>
                      <a:r>
                        <a:rPr lang="pt-BR" sz="2000" b="0" baseline="30000" dirty="0">
                          <a:effectLst/>
                        </a:rPr>
                        <a:t>2</a:t>
                      </a:r>
                      <a:endParaRPr lang="pt-BR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650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CBMES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46095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R$ </a:t>
                      </a:r>
                      <a:r>
                        <a:rPr lang="pt-BR" sz="2000" dirty="0" smtClean="0">
                          <a:effectLst/>
                        </a:rPr>
                        <a:t>1,1 </a:t>
                      </a:r>
                      <a:r>
                        <a:rPr lang="pt-BR" sz="2000" dirty="0">
                          <a:effectLst/>
                        </a:rPr>
                        <a:t>milhões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R$ </a:t>
                      </a:r>
                      <a:r>
                        <a:rPr lang="pt-BR" sz="2000" dirty="0" smtClean="0">
                          <a:effectLst/>
                        </a:rPr>
                        <a:t>23,86/km</a:t>
                      </a:r>
                      <a:r>
                        <a:rPr lang="pt-BR" sz="2000" baseline="30000" dirty="0" smtClean="0">
                          <a:effectLst/>
                        </a:rPr>
                        <a:t>2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650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CBMBA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567.295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R$ 387 mil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R$ 0,68/km</a:t>
                      </a:r>
                      <a:r>
                        <a:rPr lang="pt-BR" sz="2000" baseline="30000" dirty="0" smtClean="0">
                          <a:effectLst/>
                        </a:rPr>
                        <a:t>2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0" marR="63500" marT="63500" marB="635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993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3200" b="1" i="1" dirty="0" smtClean="0"/>
              <a:t>ESTRATÉGIAS PARA REDUÇÃO DE IF NO BRASIL</a:t>
            </a:r>
            <a:endParaRPr lang="pt-BR" sz="3200" b="1" i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646854" y="1916832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i="1" dirty="0" smtClean="0">
                <a:solidFill>
                  <a:srgbClr val="FF0000"/>
                </a:solidFill>
              </a:rPr>
              <a:t>VIDAS ALHEIAS, RIQUEZAS A SALVAR !</a:t>
            </a:r>
            <a:endParaRPr lang="pt-BR" sz="4000" b="1" i="1" dirty="0">
              <a:solidFill>
                <a:srgbClr val="FF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67544" y="2996952"/>
            <a:ext cx="820891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dirty="0"/>
              <a:t>A Lei de Organização Básica do CBMMT, Lei Complementar 404, de 30 de junho de 2010 estabelece no seu artigo 6º, inciso IX que cabe a Corporação: </a:t>
            </a:r>
            <a:endParaRPr lang="pt-BR" sz="2800" dirty="0" smtClean="0"/>
          </a:p>
          <a:p>
            <a:endParaRPr lang="pt-BR" sz="3200" b="1" dirty="0" smtClean="0"/>
          </a:p>
          <a:p>
            <a:pPr algn="just"/>
            <a:r>
              <a:rPr lang="pt-BR" sz="3200" b="1" dirty="0" smtClean="0"/>
              <a:t>“</a:t>
            </a:r>
            <a:r>
              <a:rPr lang="pt-BR" sz="3200" b="1" i="1" dirty="0"/>
              <a:t>realizar serviços de prevenção e extinção de incêndios florestais visando à proteção do meio ambiente, na esfera de sua competência”. </a:t>
            </a:r>
            <a:endParaRPr lang="pt-BR" sz="3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10" y="1916832"/>
            <a:ext cx="384607" cy="610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0" y="689148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1.ALTERAÇÃO/INSERÇÃO DA MISSÃO NA LEI COMPLEMENTAR</a:t>
            </a:r>
          </a:p>
        </p:txBody>
      </p:sp>
    </p:spTree>
    <p:extLst>
      <p:ext uri="{BB962C8B-B14F-4D97-AF65-F5344CB8AC3E}">
        <p14:creationId xmlns:p14="http://schemas.microsoft.com/office/powerpoint/2010/main" val="153977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 i="1" dirty="0" smtClean="0"/>
              <a:t>ESTRATÉGIAS PARA REDUÇÃO DE IF NO BRASIL</a:t>
            </a:r>
            <a:endParaRPr lang="pt-BR" b="1" i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395536" y="1208946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i="1" dirty="0" smtClean="0">
                <a:solidFill>
                  <a:srgbClr val="FF0000"/>
                </a:solidFill>
              </a:rPr>
              <a:t>Plano Estratégico da Corporação</a:t>
            </a:r>
            <a:endParaRPr lang="pt-BR" sz="4000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916832"/>
            <a:ext cx="8895208" cy="478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0" y="473705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2. INSERÇÃO NO PLANO ESTRATÉGICO CORPORATIVO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55038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 i="1" dirty="0" smtClean="0"/>
              <a:t>ESTRATÉGIAS PARA REDUÇÃO DE IF NO BRASIL</a:t>
            </a:r>
            <a:endParaRPr lang="pt-BR" b="1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" y="2273846"/>
            <a:ext cx="9132863" cy="458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ipse 2"/>
          <p:cNvSpPr/>
          <p:nvPr/>
        </p:nvSpPr>
        <p:spPr>
          <a:xfrm>
            <a:off x="11137" y="4149080"/>
            <a:ext cx="9396536" cy="14761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73001"/>
            <a:ext cx="8358187" cy="80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1137" y="473705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2. INSERÇÃO NO PLANO ESTRATÉGICO CORPORATIVO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50265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 i="1" dirty="0" smtClean="0"/>
              <a:t>ESTRATÉGIAS PARA REDUÇÃO DE IF NO BRASIL</a:t>
            </a:r>
            <a:endParaRPr lang="pt-BR" b="1" i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323528" y="1196752"/>
            <a:ext cx="799288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chemeClr val="accent3">
                    <a:lumMod val="75000"/>
                  </a:schemeClr>
                </a:solidFill>
              </a:rPr>
              <a:t>      UNIDADES ESPECIALIZADAS:</a:t>
            </a:r>
          </a:p>
          <a:p>
            <a:endParaRPr lang="pt-BR" sz="3200" b="1" dirty="0" smtClean="0">
              <a:solidFill>
                <a:srgbClr val="FF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3200" b="1" dirty="0" smtClean="0">
                <a:solidFill>
                  <a:srgbClr val="FF0000"/>
                </a:solidFill>
              </a:rPr>
              <a:t>CBMERJ – GSFMA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3200" b="1" dirty="0" smtClean="0">
                <a:solidFill>
                  <a:srgbClr val="FF0000"/>
                </a:solidFill>
              </a:rPr>
              <a:t>CBMPA – </a:t>
            </a:r>
            <a:r>
              <a:rPr lang="pt-BR" sz="3200" b="1" dirty="0" err="1" smtClean="0">
                <a:solidFill>
                  <a:srgbClr val="FF0000"/>
                </a:solidFill>
              </a:rPr>
              <a:t>GPAmb</a:t>
            </a:r>
            <a:endParaRPr lang="pt-BR" sz="3200" b="1" dirty="0" smtClean="0">
              <a:solidFill>
                <a:srgbClr val="FF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3200" b="1" dirty="0" smtClean="0">
                <a:solidFill>
                  <a:srgbClr val="FF0000"/>
                </a:solidFill>
              </a:rPr>
              <a:t>CBMMS – </a:t>
            </a:r>
            <a:r>
              <a:rPr lang="pt-BR" sz="3200" b="1" dirty="0" err="1" smtClean="0">
                <a:solidFill>
                  <a:srgbClr val="FF0000"/>
                </a:solidFill>
              </a:rPr>
              <a:t>CPAmb</a:t>
            </a:r>
            <a:endParaRPr lang="pt-BR" sz="3200" b="1" dirty="0" smtClean="0">
              <a:solidFill>
                <a:srgbClr val="FF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3200" b="1" dirty="0" smtClean="0">
                <a:solidFill>
                  <a:srgbClr val="FF0000"/>
                </a:solidFill>
              </a:rPr>
              <a:t>CBMMT – BEA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3200" b="1" dirty="0" smtClean="0">
                <a:solidFill>
                  <a:srgbClr val="FF0000"/>
                </a:solidFill>
              </a:rPr>
              <a:t>CBMMG –BEMAD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3200" b="1" dirty="0" smtClean="0">
                <a:solidFill>
                  <a:srgbClr val="FF0000"/>
                </a:solidFill>
              </a:rPr>
              <a:t>CBMMA – </a:t>
            </a:r>
            <a:r>
              <a:rPr lang="pt-BR" sz="3200" b="1" dirty="0" err="1" smtClean="0">
                <a:solidFill>
                  <a:srgbClr val="FF0000"/>
                </a:solidFill>
              </a:rPr>
              <a:t>BBAmb</a:t>
            </a:r>
            <a:endParaRPr lang="pt-BR" sz="3200" b="1" dirty="0" smtClean="0">
              <a:solidFill>
                <a:srgbClr val="FF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3200" b="1" dirty="0" smtClean="0">
                <a:solidFill>
                  <a:srgbClr val="FF0000"/>
                </a:solidFill>
              </a:rPr>
              <a:t>CBMGO – </a:t>
            </a:r>
            <a:r>
              <a:rPr lang="pt-BR" sz="3200" b="1" dirty="0" err="1" smtClean="0">
                <a:solidFill>
                  <a:srgbClr val="FF0000"/>
                </a:solidFill>
              </a:rPr>
              <a:t>BPAmb</a:t>
            </a:r>
            <a:endParaRPr lang="pt-BR" sz="3200" b="1" dirty="0" smtClean="0">
              <a:solidFill>
                <a:srgbClr val="FF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3200" b="1" dirty="0" smtClean="0">
                <a:solidFill>
                  <a:srgbClr val="FF0000"/>
                </a:solidFill>
              </a:rPr>
              <a:t>CBMDF – </a:t>
            </a:r>
            <a:r>
              <a:rPr lang="pt-BR" sz="3200" b="1" dirty="0" err="1" smtClean="0">
                <a:solidFill>
                  <a:srgbClr val="FF0000"/>
                </a:solidFill>
              </a:rPr>
              <a:t>GPAmb</a:t>
            </a:r>
            <a:endParaRPr lang="pt-BR" sz="3200" b="1" dirty="0" smtClean="0">
              <a:solidFill>
                <a:srgbClr val="FF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3200" b="1" dirty="0" smtClean="0">
                <a:solidFill>
                  <a:srgbClr val="FF0000"/>
                </a:solidFill>
              </a:rPr>
              <a:t>CBMAP - GPCIF</a:t>
            </a:r>
            <a:endParaRPr lang="pt-BR" sz="32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12776"/>
            <a:ext cx="2921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0" y="470522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/>
              <a:t>3</a:t>
            </a:r>
            <a:r>
              <a:rPr lang="pt-BR" sz="2000" b="1" dirty="0" smtClean="0"/>
              <a:t>. ATIVAÇÃO DE UNIDADE ESPECIALIZADA</a:t>
            </a:r>
            <a:endParaRPr lang="pt-BR" sz="2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509120"/>
            <a:ext cx="3338136" cy="186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92450"/>
            <a:ext cx="3384376" cy="201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5364088" y="6378476"/>
            <a:ext cx="3338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2º GSFMA/CBMERJ em Magé- RJ</a:t>
            </a:r>
            <a:endParaRPr lang="pt-BR" sz="12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5324952" y="3982130"/>
            <a:ext cx="3787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prstClr val="black"/>
                </a:solidFill>
              </a:rPr>
              <a:t>Hangar do </a:t>
            </a:r>
            <a:r>
              <a:rPr lang="pt-BR" sz="1200" dirty="0" err="1">
                <a:solidFill>
                  <a:prstClr val="black"/>
                </a:solidFill>
              </a:rPr>
              <a:t>GAvBM</a:t>
            </a:r>
            <a:r>
              <a:rPr lang="pt-BR" sz="1200" dirty="0">
                <a:solidFill>
                  <a:prstClr val="black"/>
                </a:solidFill>
              </a:rPr>
              <a:t>/ 1ª BACIF- </a:t>
            </a:r>
            <a:r>
              <a:rPr lang="pt-BR" sz="1200" dirty="0" smtClean="0">
                <a:solidFill>
                  <a:prstClr val="black"/>
                </a:solidFill>
              </a:rPr>
              <a:t>AL em Sorriso - MT</a:t>
            </a:r>
            <a:endParaRPr lang="pt-BR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48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030381"/>
            <a:ext cx="3210001" cy="321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0" y="104373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 i="1" dirty="0" smtClean="0"/>
              <a:t>ESTRATÉGIAS PARA REDUÇÃO DE IF NO BRASIL</a:t>
            </a:r>
            <a:endParaRPr lang="pt-BR" b="1" i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0" y="473705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/>
              <a:t>4</a:t>
            </a:r>
            <a:r>
              <a:rPr lang="pt-BR" sz="2000" b="1" dirty="0" smtClean="0"/>
              <a:t>. CAPACITAÇÃO E EVENTOS TÉCNICO CIENTÍFICOS </a:t>
            </a:r>
            <a:endParaRPr lang="pt-BR" sz="2000" dirty="0"/>
          </a:p>
        </p:txBody>
      </p:sp>
      <p:pic>
        <p:nvPicPr>
          <p:cNvPr id="4" name="Imagem 3"/>
          <p:cNvPicPr/>
          <p:nvPr/>
        </p:nvPicPr>
        <p:blipFill rotWithShape="1">
          <a:blip r:embed="rId3"/>
          <a:srcRect l="30420" t="24999" r="28638" b="61096"/>
          <a:stretch/>
        </p:blipFill>
        <p:spPr bwMode="auto">
          <a:xfrm>
            <a:off x="309956" y="5589240"/>
            <a:ext cx="5846220" cy="86545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C:\Users\SESP\Desktop\banner pós PCCIF CBMM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299119"/>
            <a:ext cx="3888432" cy="25922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bm.mt.gov.br/arquivos/Image/IMG-20170826-WA0054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6832" y="2090300"/>
            <a:ext cx="2711443" cy="28416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46838" y="2358108"/>
            <a:ext cx="26370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Cursos Operacionais: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CPCIF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GEOIF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HELITIF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COpAerCIF</a:t>
            </a:r>
            <a:endParaRPr lang="pt-BR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CCFE</a:t>
            </a:r>
          </a:p>
        </p:txBody>
      </p:sp>
      <p:pic>
        <p:nvPicPr>
          <p:cNvPr id="1029" name="Picture 5" descr="C:\Users\SESP\Downloads\IMG-20181119-WA00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248066"/>
            <a:ext cx="1944216" cy="220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Resultado de imagem para CPCIF CBMP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55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 i="1" dirty="0" smtClean="0"/>
              <a:t>ESTRATÉGIAS PARA REDUÇÃO DE IF NO BRASIL</a:t>
            </a:r>
            <a:endParaRPr lang="pt-BR" b="1" i="1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948970746"/>
              </p:ext>
            </p:extLst>
          </p:nvPr>
        </p:nvGraphicFramePr>
        <p:xfrm>
          <a:off x="251520" y="1196752"/>
          <a:ext cx="864096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0" y="473705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5. CICLO VIRTUOSO / DOUTRINA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95595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 i="1" dirty="0" smtClean="0"/>
              <a:t>ESTRATÉGIAS PARA REDUÇÃO DE IF NO BRASIL</a:t>
            </a:r>
            <a:endParaRPr lang="pt-BR" b="1" i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0" y="473705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5. CICLO VIRTUOSO / DOUTRINA</a:t>
            </a:r>
            <a:endParaRPr lang="pt-BR" sz="2000" dirty="0"/>
          </a:p>
        </p:txBody>
      </p:sp>
      <p:pic>
        <p:nvPicPr>
          <p:cNvPr id="5" name="Picture 2" descr="C:\Users\USUARIO\Google Drive\DPP\Fundo Amazonia\COPAL\Logo Copal c Bandeira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27" y="1138127"/>
            <a:ext cx="7409482" cy="394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148064" y="5301207"/>
            <a:ext cx="2448272" cy="138499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2800" dirty="0" smtClean="0"/>
              <a:t>SP2IF</a:t>
            </a:r>
          </a:p>
          <a:p>
            <a:pPr marL="285750" indent="-285750">
              <a:buFontTx/>
              <a:buChar char="-"/>
            </a:pPr>
            <a:r>
              <a:rPr lang="pt-BR" sz="2800" dirty="0" smtClean="0"/>
              <a:t>Capacitação</a:t>
            </a:r>
          </a:p>
          <a:p>
            <a:pPr marL="285750" indent="-285750">
              <a:buFontTx/>
              <a:buChar char="-"/>
            </a:pPr>
            <a:r>
              <a:rPr lang="pt-BR" sz="2800" dirty="0" smtClean="0"/>
              <a:t>FORCIF-AL</a:t>
            </a:r>
            <a:endParaRPr lang="pt-BR" sz="28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1115616" y="5773906"/>
            <a:ext cx="223224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AÇÕES INTEGRADAS</a:t>
            </a:r>
            <a:endParaRPr lang="pt-BR" b="1" dirty="0"/>
          </a:p>
        </p:txBody>
      </p:sp>
      <p:sp>
        <p:nvSpPr>
          <p:cNvPr id="8" name="Seta para a direita 7"/>
          <p:cNvSpPr/>
          <p:nvPr/>
        </p:nvSpPr>
        <p:spPr>
          <a:xfrm>
            <a:off x="3634598" y="5690865"/>
            <a:ext cx="1008112" cy="53541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547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 i="1" dirty="0" smtClean="0"/>
              <a:t>ESTRATÉGIAS PARA REDUÇÃO DE IF NO BRASIL</a:t>
            </a:r>
            <a:endParaRPr lang="pt-BR" b="1" i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4746" y="457459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6. PLANEJAMENTO DAS OPERAÇÕES</a:t>
            </a:r>
            <a:endParaRPr lang="pt-BR" sz="20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466163" y="1061416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</a:rPr>
              <a:t>Lei 6938/81 – POLITICA NACIONAL DE MEIO AMBIENTE</a:t>
            </a:r>
          </a:p>
          <a:p>
            <a:r>
              <a:rPr lang="pt-BR" sz="2400" b="1" dirty="0" smtClean="0">
                <a:solidFill>
                  <a:srgbClr val="FFC000"/>
                </a:solidFill>
              </a:rPr>
              <a:t>Lei 12608/12 – POLITICA NACIONAL DE PROTEÇÃO E DEFESA CIVIL</a:t>
            </a:r>
          </a:p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Lei 12651/12 – NOVO CODIGO FLORESTAL</a:t>
            </a: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586114"/>
              </p:ext>
            </p:extLst>
          </p:nvPr>
        </p:nvGraphicFramePr>
        <p:xfrm>
          <a:off x="683568" y="2993033"/>
          <a:ext cx="7666855" cy="32640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52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468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546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111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</a:rPr>
                        <a:t>ETAPA</a:t>
                      </a:r>
                      <a:endParaRPr lang="pt-BR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</a:rPr>
                        <a:t>MESES DO ANO</a:t>
                      </a:r>
                      <a:endParaRPr lang="pt-BR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11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</a:rPr>
                        <a:t>Planejamento</a:t>
                      </a:r>
                      <a:endParaRPr lang="pt-BR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err="1">
                          <a:effectLst/>
                        </a:rPr>
                        <a:t>Pré</a:t>
                      </a:r>
                      <a:r>
                        <a:rPr lang="pt-BR" sz="2000" dirty="0">
                          <a:effectLst/>
                        </a:rPr>
                        <a:t> evento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(antes)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Janeiro e fevereiro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11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</a:rPr>
                        <a:t>Prevenção</a:t>
                      </a:r>
                      <a:endParaRPr lang="pt-BR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março a outubro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11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</a:rPr>
                        <a:t>Preparação</a:t>
                      </a:r>
                      <a:endParaRPr lang="pt-BR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maio </a:t>
                      </a:r>
                      <a:r>
                        <a:rPr lang="pt-BR" sz="2000" dirty="0">
                          <a:effectLst/>
                        </a:rPr>
                        <a:t>a </a:t>
                      </a:r>
                      <a:r>
                        <a:rPr lang="pt-BR" sz="2000" dirty="0" smtClean="0">
                          <a:effectLst/>
                        </a:rPr>
                        <a:t>julho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29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solidFill>
                            <a:schemeClr val="tx1"/>
                          </a:solidFill>
                          <a:effectLst/>
                        </a:rPr>
                        <a:t>Combate Responsabilização</a:t>
                      </a:r>
                      <a:endParaRPr lang="pt-BR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Evento (durante)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Maio a </a:t>
                      </a:r>
                      <a:r>
                        <a:rPr lang="pt-BR" sz="2000" dirty="0">
                          <a:effectLst/>
                        </a:rPr>
                        <a:t>outubro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29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solidFill>
                            <a:schemeClr val="tx1"/>
                          </a:solidFill>
                          <a:effectLst/>
                        </a:rPr>
                        <a:t>Responsabilização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solidFill>
                            <a:schemeClr val="tx1"/>
                          </a:solidFill>
                          <a:effectLst/>
                        </a:rPr>
                        <a:t>Avaliação </a:t>
                      </a: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</a:rPr>
                        <a:t>e correção</a:t>
                      </a:r>
                      <a:endParaRPr lang="pt-BR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Pós evento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(depois)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novembro </a:t>
                      </a:r>
                      <a:r>
                        <a:rPr lang="pt-BR" sz="2000" dirty="0" smtClean="0">
                          <a:effectLst/>
                        </a:rPr>
                        <a:t>e</a:t>
                      </a:r>
                      <a:r>
                        <a:rPr lang="pt-BR" sz="2000" baseline="0" dirty="0" smtClean="0">
                          <a:effectLst/>
                        </a:rPr>
                        <a:t> dezembro</a:t>
                      </a:r>
                      <a:endParaRPr lang="pt-BR" sz="2000" dirty="0" smtClean="0">
                        <a:effectLst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683568" y="6257057"/>
            <a:ext cx="4824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Fonte: adaptado de Soares e Batista (2007) e Castro (1999)</a:t>
            </a:r>
            <a:endParaRPr lang="pt-BR" sz="1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717563" y="2527281"/>
            <a:ext cx="7632848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2200" b="1" dirty="0" smtClean="0"/>
              <a:t>Quadro 9 - CICLO DE INCENDIO FLORESTAL NO MATO GROSSO</a:t>
            </a:r>
            <a:endParaRPr lang="pt-BR" sz="22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01" y="1476915"/>
            <a:ext cx="181500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14" y="1833120"/>
            <a:ext cx="182563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06" y="1144592"/>
            <a:ext cx="181500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645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 i="1" dirty="0" smtClean="0"/>
              <a:t>ESTRATÉGIAS PARA REDUÇÃO DE IF NO BRASIL</a:t>
            </a:r>
            <a:endParaRPr lang="pt-BR" b="1" i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16186" y="465553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7. CAPTAÇÃO DE RECURSOS</a:t>
            </a:r>
            <a:endParaRPr lang="pt-BR" sz="20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917" y="2552743"/>
            <a:ext cx="3867461" cy="284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8817"/>
            <a:ext cx="3228145" cy="67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m 8" descr="logo fundo amazônia arara azul 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13879"/>
            <a:ext cx="3456384" cy="10388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467544" y="4869160"/>
            <a:ext cx="41044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Bancos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Embaixadas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Chamadas </a:t>
            </a:r>
            <a:r>
              <a:rPr lang="pt-BR" sz="28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pú</a:t>
            </a:r>
            <a:r>
              <a:rPr lang="pt-BR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blicas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834029" y="1844042"/>
            <a:ext cx="4043563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Banco de projetos - TJ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59849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800" b="1" i="1" dirty="0" smtClean="0"/>
              <a:t>INTRODUÇÃO</a:t>
            </a:r>
            <a:endParaRPr lang="pt-BR" sz="2800" b="1" i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2411760" y="2420888"/>
            <a:ext cx="59575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JOSÉ GRAZIANO DA SILVA </a:t>
            </a:r>
          </a:p>
          <a:p>
            <a:r>
              <a:rPr lang="pt-BR" sz="3600" dirty="0" smtClean="0"/>
              <a:t>DIRETOR GERAL DA FAO/ ONU</a:t>
            </a:r>
          </a:p>
          <a:p>
            <a:r>
              <a:rPr lang="pt-BR" sz="3600" dirty="0" smtClean="0"/>
              <a:t>8º ICFFR – PORTUGAL 2018</a:t>
            </a:r>
          </a:p>
          <a:p>
            <a:endParaRPr lang="pt-BR" sz="3600" dirty="0" smtClean="0"/>
          </a:p>
          <a:p>
            <a:r>
              <a:rPr lang="en-US" sz="2800" dirty="0" smtClean="0">
                <a:hlinkClick r:id="rId2" action="ppaction://hlinkfile"/>
              </a:rPr>
              <a:t>VIII International Forest Fire Research Conference-English-Subtitles.mp4</a:t>
            </a:r>
            <a:endParaRPr lang="pt-BR" sz="2800" dirty="0"/>
          </a:p>
          <a:p>
            <a:endParaRPr lang="pt-BR" sz="36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5223"/>
            <a:ext cx="3124544" cy="136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 i="1" dirty="0" smtClean="0"/>
              <a:t>ESTRATÉGIAS PARA REDUÇÃO DE IF NO BRASIL</a:t>
            </a:r>
            <a:endParaRPr lang="pt-BR" b="1" i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0" y="473705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8. INTEGRAÇÃO DE AGÊNCIAS</a:t>
            </a:r>
            <a:endParaRPr lang="pt-BR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5"/>
            <a:ext cx="3943335" cy="39211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752" y="1772815"/>
            <a:ext cx="3934061" cy="392114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CaixaDeTexto 1"/>
          <p:cNvSpPr txBox="1"/>
          <p:nvPr/>
        </p:nvSpPr>
        <p:spPr>
          <a:xfrm>
            <a:off x="1107063" y="5816877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b="1" dirty="0" smtClean="0"/>
              <a:t>CONSULTIVO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b="1" dirty="0" smtClean="0"/>
              <a:t>PERENE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364638" y="5805264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b="1" dirty="0" smtClean="0"/>
              <a:t>OPERACIONAL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b="1" dirty="0" smtClean="0"/>
              <a:t>TEMPORÁRIO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09624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 i="1" dirty="0" smtClean="0"/>
              <a:t>ESTRATÉGIAS PARA REDUÇÃO DE IF NO BRASIL</a:t>
            </a:r>
            <a:endParaRPr lang="pt-BR" b="1" i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0" y="473387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9. CAPILARIZAÇÃO E SISTEMATIZAÇÃO DO SERVIÇO BOMBEIRO FLORESTAL </a:t>
            </a:r>
            <a:endParaRPr lang="pt-BR" sz="20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719572" y="1414763"/>
            <a:ext cx="687676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4000" dirty="0" smtClean="0"/>
              <a:t>5.570 municípios;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4000" dirty="0" smtClean="0"/>
              <a:t>1.074 tem CBM (19,28%);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4000" dirty="0" smtClean="0"/>
              <a:t>PNMA e PNPDEC;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4000" dirty="0" smtClean="0"/>
              <a:t>Sazonalidade dos </a:t>
            </a:r>
            <a:r>
              <a:rPr lang="pt-BR" sz="4000" dirty="0" err="1" smtClean="0"/>
              <a:t>IFs</a:t>
            </a:r>
            <a:r>
              <a:rPr lang="pt-BR" sz="4000" dirty="0" smtClean="0"/>
              <a:t>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4000" dirty="0" smtClean="0"/>
              <a:t>Novos entrantes (BC, ONG);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4000" dirty="0" smtClean="0"/>
              <a:t>Alternativas viáveis;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4000" dirty="0" smtClean="0"/>
              <a:t>Acesso a recursos via MA;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0997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 i="1" dirty="0" smtClean="0"/>
              <a:t>ESTRATÉGIAS PARA REDUÇÃO DE IF NO BRASIL</a:t>
            </a:r>
            <a:endParaRPr lang="pt-BR" b="1" i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0" y="473387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9. CAPILARIZAÇÃO E SISTEMATIZAÇÃO DO SERVIÇO BOMBEIRO FLORESTAL </a:t>
            </a:r>
            <a:endParaRPr lang="pt-BR" sz="2000" dirty="0"/>
          </a:p>
        </p:txBody>
      </p:sp>
      <p:sp>
        <p:nvSpPr>
          <p:cNvPr id="9" name="CaixaDeTexto 6"/>
          <p:cNvSpPr txBox="1"/>
          <p:nvPr/>
        </p:nvSpPr>
        <p:spPr>
          <a:xfrm>
            <a:off x="1763688" y="1772816"/>
            <a:ext cx="6875309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UNIDADES OPERACIONAIS BOMBEIRO MILITAR;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BRIGADA MUNICIPAL MISTA;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DESCENTRALIZADA BOMBEIRO MILITAR;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pt-BR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EQUIPE DE INTERVENÇÃO DE APOIO OPERACIONAL/ BEA 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FORÇA INTEGRADA DE PROTEÇÃO AMBIENTAL;</a:t>
            </a:r>
          </a:p>
          <a:p>
            <a:endParaRPr lang="pt-BR" sz="24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SECRETARIA ADJUNTA DE PROTEÇÃO E DEFESA CIVIL DO MATO GROSSO;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CIMAN NACIONAL.</a:t>
            </a:r>
          </a:p>
        </p:txBody>
      </p:sp>
      <p:sp>
        <p:nvSpPr>
          <p:cNvPr id="10" name="Seta para a direita 9"/>
          <p:cNvSpPr/>
          <p:nvPr/>
        </p:nvSpPr>
        <p:spPr>
          <a:xfrm>
            <a:off x="251520" y="1916832"/>
            <a:ext cx="1368152" cy="864096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11" name="CaixaDeTexto 12"/>
          <p:cNvSpPr txBox="1"/>
          <p:nvPr/>
        </p:nvSpPr>
        <p:spPr>
          <a:xfrm>
            <a:off x="431540" y="216421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 smtClean="0"/>
              <a:t>NIVEL 1</a:t>
            </a:r>
            <a:endParaRPr lang="pt-BR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63" y="3195139"/>
            <a:ext cx="14700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aixaDeTexto 7"/>
          <p:cNvSpPr txBox="1"/>
          <p:nvPr/>
        </p:nvSpPr>
        <p:spPr>
          <a:xfrm>
            <a:off x="431540" y="3543873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 smtClean="0"/>
              <a:t>NIVEL 2</a:t>
            </a:r>
            <a:endParaRPr lang="pt-BR" b="1" dirty="0"/>
          </a:p>
        </p:txBody>
      </p:sp>
      <p:sp>
        <p:nvSpPr>
          <p:cNvPr id="14" name="Seta para a direita 13"/>
          <p:cNvSpPr/>
          <p:nvPr/>
        </p:nvSpPr>
        <p:spPr>
          <a:xfrm>
            <a:off x="293663" y="4797152"/>
            <a:ext cx="1470025" cy="936104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15" name="CaixaDeTexto 10"/>
          <p:cNvSpPr txBox="1"/>
          <p:nvPr/>
        </p:nvSpPr>
        <p:spPr>
          <a:xfrm>
            <a:off x="437585" y="508053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 smtClean="0"/>
              <a:t>NIVEL 3</a:t>
            </a:r>
            <a:endParaRPr lang="pt-BR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0" y="874203"/>
            <a:ext cx="91440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b="1" dirty="0" smtClean="0"/>
              <a:t>Instrumentos de Reposta do CBMMT</a:t>
            </a:r>
            <a:endParaRPr lang="pt-BR" sz="20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365612" y="2596262"/>
            <a:ext cx="777155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10 MF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65815" y="3999831"/>
            <a:ext cx="115212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10/50MF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0" y="5517232"/>
            <a:ext cx="1259632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50/100MF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497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/>
      <p:bldP spid="14" grpId="0" animBg="1"/>
      <p:bldP spid="15" grpId="0"/>
      <p:bldP spid="2" grpId="0" animBg="1"/>
      <p:bldP spid="3" grpId="0" animBg="1"/>
      <p:bldP spid="5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 i="1" dirty="0" smtClean="0"/>
              <a:t>ESTRATÉGIAS PARA REDUÇÃO DE IF NO BRASIL</a:t>
            </a:r>
            <a:endParaRPr lang="pt-BR" b="1" i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0" y="473387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9. CAPILARIZAÇÃO E SISTEMATIZAÇÃO DO SERVIÇO BOMBEIRO FLORESTAL </a:t>
            </a:r>
            <a:endParaRPr lang="pt-BR" sz="20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0" y="874203"/>
            <a:ext cx="91440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b="1" dirty="0" smtClean="0"/>
              <a:t>Instrumentos de Reposta do CBMMT</a:t>
            </a:r>
            <a:endParaRPr lang="pt-BR" sz="20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0" y="1274313"/>
            <a:ext cx="91440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BRIGADA MUNICIPAL MISTA</a:t>
            </a:r>
            <a:endParaRPr lang="pt-BR" b="1" dirty="0"/>
          </a:p>
        </p:txBody>
      </p:sp>
      <p:pic>
        <p:nvPicPr>
          <p:cNvPr id="16" name="Picture 3" descr="C:\Users\SESP\Desktop\BMM 2015\BMM de Claudia-M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04864"/>
            <a:ext cx="3384376" cy="249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Users\SESP\Desktop\BMM 2015\logos BMM\brigada da florest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7632" y="5074872"/>
            <a:ext cx="1907704" cy="17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aixaDeTexto 17"/>
          <p:cNvSpPr txBox="1"/>
          <p:nvPr/>
        </p:nvSpPr>
        <p:spPr>
          <a:xfrm>
            <a:off x="3779912" y="1988840"/>
            <a:ext cx="5256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pt-BR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77% do tempo 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atua em prevenção;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Redução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FC em até 88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% (2015 e 2016);</a:t>
            </a:r>
            <a:endParaRPr lang="pt-BR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pt-BR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Redução AQ em até 61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% (2015 e 2016);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Redução em até 100% (2017 e 2018);</a:t>
            </a:r>
            <a:endParaRPr lang="pt-BR" dirty="0" smtClean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154" y="4077072"/>
            <a:ext cx="4813392" cy="265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584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 i="1" dirty="0" smtClean="0"/>
              <a:t>ESTRATÉGIAS PARA REDUÇÃO DE IF NO BRASIL</a:t>
            </a:r>
            <a:endParaRPr lang="pt-BR" b="1" i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0" y="473387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9. CAPILARIZAÇÃO E SISTEMATIZAÇÃO DO SERVIÇO BOMBEIRO FLORESTAL </a:t>
            </a:r>
            <a:endParaRPr lang="pt-BR" sz="20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0" y="874203"/>
            <a:ext cx="91440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b="1" dirty="0" smtClean="0"/>
              <a:t>Instrumentos de Reposta do CBMMT</a:t>
            </a:r>
            <a:endParaRPr lang="pt-BR" sz="20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0" y="1274313"/>
            <a:ext cx="91440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BASE DESCENTRALIZADA BOMBEIRO MILITAR</a:t>
            </a:r>
            <a:endParaRPr lang="pt-BR" b="1" dirty="0"/>
          </a:p>
        </p:txBody>
      </p:sp>
      <p:pic>
        <p:nvPicPr>
          <p:cNvPr id="10" name="Picture 2" descr="C:\Users\SESP\Desktop\VICOSA\IMG-20170927-WA00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524406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SESP\Downloads\IMG-20160701-WA01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141" y="1772816"/>
            <a:ext cx="211223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SESP\Downloads\IMG-20160804-WA0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068" y="3480280"/>
            <a:ext cx="2317483" cy="153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SESP\Downloads\GOPR49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237" y="5157192"/>
            <a:ext cx="2208245" cy="151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51520" y="5301208"/>
            <a:ext cx="4320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dirty="0" smtClean="0"/>
              <a:t>PRIORIDADE – </a:t>
            </a:r>
            <a:r>
              <a:rPr lang="pt-BR" sz="2800" dirty="0" err="1" smtClean="0"/>
              <a:t>UCEs</a:t>
            </a:r>
            <a:endParaRPr lang="pt-BR" sz="28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dirty="0" smtClean="0"/>
              <a:t>RESPOSTA RÁPIDA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dirty="0" smtClean="0"/>
              <a:t>MOBILIDADE</a:t>
            </a:r>
          </a:p>
        </p:txBody>
      </p:sp>
    </p:spTree>
    <p:extLst>
      <p:ext uri="{BB962C8B-B14F-4D97-AF65-F5344CB8AC3E}">
        <p14:creationId xmlns:p14="http://schemas.microsoft.com/office/powerpoint/2010/main" val="412304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 i="1" dirty="0" smtClean="0"/>
              <a:t>ESTRATÉGIAS PARA REDUÇÃO DE IF NO BRASIL</a:t>
            </a:r>
            <a:endParaRPr lang="pt-BR" b="1" i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0" y="473387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9. CAPILARIZAÇÃO E SISTEMATIZAÇÃO DO SERVIÇO BOMBEIRO FLORESTAL </a:t>
            </a:r>
            <a:endParaRPr lang="pt-BR" sz="20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0" y="874203"/>
            <a:ext cx="91440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b="1" dirty="0" smtClean="0"/>
              <a:t>Instrumentos de Reposta do CBMMT</a:t>
            </a:r>
            <a:endParaRPr lang="pt-BR" sz="20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0" y="1274313"/>
            <a:ext cx="91440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 EQUIPE DE APOIO E INTERVEÇÃO OPERACIONAL - BEA</a:t>
            </a:r>
            <a:endParaRPr lang="pt-BR" b="1" dirty="0"/>
          </a:p>
        </p:txBody>
      </p:sp>
      <p:pic>
        <p:nvPicPr>
          <p:cNvPr id="11" name="Picture 2" descr="C:\Users\SESP\Downloads\Batalhao de Emergencias Ambientais cóp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3995936" cy="298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596" y="3068960"/>
            <a:ext cx="4356194" cy="300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51520" y="5373216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 smtClean="0"/>
              <a:t>RESPOSTA NIVEL 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 smtClean="0"/>
              <a:t>MAIOR FORÇA DE COMBATE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3421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 i="1" dirty="0" smtClean="0"/>
              <a:t>ESTRATÉGIAS PARA REDUÇÃO DE IF NO BRASIL</a:t>
            </a:r>
            <a:endParaRPr lang="pt-BR" b="1" i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0" y="473387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9. CAPILARIZAÇÃO E SISTEMATIZAÇÃO DO SERVIÇO BOMBEIRO FLORESTAL </a:t>
            </a:r>
            <a:endParaRPr lang="pt-BR" sz="20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0" y="874203"/>
            <a:ext cx="91440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b="1" dirty="0" smtClean="0"/>
              <a:t>Instrumentos de Reposta do CBMMT</a:t>
            </a:r>
            <a:endParaRPr lang="pt-BR" sz="20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0" y="1274313"/>
            <a:ext cx="91440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FORÇA INTEGRADA DE PROTEÇÃO AMBIENTAL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755576" y="5661248"/>
            <a:ext cx="72728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Operação ABAFA </a:t>
            </a:r>
            <a:r>
              <a:rPr lang="pt-BR" sz="2800" dirty="0" smtClean="0"/>
              <a:t> (R$ 56 mi em multas)</a:t>
            </a:r>
            <a:endParaRPr lang="pt-BR" sz="2800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 smtClean="0"/>
              <a:t>COMBATE CRIMES AMBIENTAIS (IF,DESMATAMENTO)</a:t>
            </a:r>
            <a:endParaRPr lang="pt-BR" sz="2400" dirty="0"/>
          </a:p>
        </p:txBody>
      </p:sp>
      <p:pic>
        <p:nvPicPr>
          <p:cNvPr id="9" name="Picture 2" descr="http://www.mt.gov.br/documents/21013/8258004/a-aoperacaoamazonia.jpeg/bffa1273-8b80-9c99-3058-6abf1fdc212a?t=1507063941153+&amp;imageThumbnail=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44824"/>
            <a:ext cx="7128792" cy="36414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5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cerrado jalapÃ£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653136"/>
            <a:ext cx="6444790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0" y="104373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 i="1" dirty="0" smtClean="0"/>
              <a:t>ESTRATÉGIAS PARA REDUÇÃO DE IF NO BRASIL</a:t>
            </a:r>
            <a:endParaRPr lang="pt-BR" b="1" i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0" y="470522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10. TÉCNICAS e ESTRUTURAS PREVENTIVAS</a:t>
            </a:r>
            <a:endParaRPr lang="pt-BR" sz="2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0" y="874203"/>
            <a:ext cx="91440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b="1" dirty="0" smtClean="0"/>
              <a:t>Manejo Integrado do Fogo </a:t>
            </a:r>
            <a:endParaRPr lang="pt-BR" sz="2000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719572" y="1659285"/>
            <a:ext cx="77048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dirty="0"/>
              <a:t>O Manejo Integrado do Fogo (MIF) é uma abordagem que considera aspectos ecológicos, culturais e de manejo para propor uso de queimas controladas, bem como a prevenção e combate a incêndios, com vistas a garantir a conservação e uso sustentável de </a:t>
            </a:r>
            <a:r>
              <a:rPr lang="pt-BR" sz="3200" dirty="0" smtClean="0"/>
              <a:t>ecossistemas.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92603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 i="1" dirty="0" smtClean="0"/>
              <a:t>ESTRATÉGIAS PARA REDUÇÃO DE IF NO BRASIL</a:t>
            </a:r>
            <a:endParaRPr lang="pt-BR" b="1" i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0" y="470522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10. TÉCNICAS e ESTRUTURAS PREVENTIVAS</a:t>
            </a:r>
            <a:endParaRPr lang="pt-BR" sz="2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0" y="874203"/>
            <a:ext cx="91440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b="1" dirty="0" smtClean="0"/>
              <a:t>Manejo Integrado do Fogo </a:t>
            </a:r>
            <a:endParaRPr lang="pt-BR" sz="20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76" y="2420888"/>
            <a:ext cx="4146885" cy="21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16832"/>
            <a:ext cx="4187107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86808"/>
            <a:ext cx="6048672" cy="175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82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 i="1" dirty="0" smtClean="0"/>
              <a:t>ESTRATÉGIAS PARA REDUÇÃO DE IF NO BRASIL</a:t>
            </a:r>
            <a:endParaRPr lang="pt-BR" b="1" i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0" y="470522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10. TÉCNICAS e ESTRUTURAS PREVENTIVAS</a:t>
            </a:r>
            <a:endParaRPr lang="pt-BR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9036496" cy="498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0" y="874203"/>
            <a:ext cx="91440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b="1" dirty="0" smtClean="0"/>
              <a:t>Manejo Integrado do Fogo 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310568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800" b="1" dirty="0" smtClean="0"/>
              <a:t>INTRODUÇÃO</a:t>
            </a:r>
            <a:endParaRPr lang="pt-BR" sz="2800" b="1" dirty="0"/>
          </a:p>
        </p:txBody>
      </p:sp>
      <p:pic>
        <p:nvPicPr>
          <p:cNvPr id="3074" name="Picture 2" descr="https://tse4.mm.bing.net/th?id=OIP.dFgkFlc4vB8UtbXqFqm9LwHaEs&amp;pid=15.1&amp;P=0&amp;w=277&amp;h=1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568952" cy="564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11560" y="1484784"/>
            <a:ext cx="784887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Incêndio florestal é a denominação da ocorrência do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fogo sem controle, que se propaga sobre qualquer forma de vegetação lenhosa</a:t>
            </a: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pt-BR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Pyne</a:t>
            </a: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al., 1996), sendo, para alguns habitats parte de um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processo ecológico natural e necessário</a:t>
            </a: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(Myers, 2006), porém, em outros ecossistemas, o fogo pode ter efeitos drásticos (</a:t>
            </a:r>
            <a:r>
              <a:rPr lang="pt-BR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Shlisky</a:t>
            </a: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al., 2007). </a:t>
            </a:r>
          </a:p>
        </p:txBody>
      </p:sp>
    </p:spTree>
    <p:extLst>
      <p:ext uri="{BB962C8B-B14F-4D97-AF65-F5344CB8AC3E}">
        <p14:creationId xmlns:p14="http://schemas.microsoft.com/office/powerpoint/2010/main" val="372491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 i="1" dirty="0" smtClean="0"/>
              <a:t>ESTRATÉGIAS PARA REDUÇÃO DE IF NO BRASIL</a:t>
            </a:r>
            <a:endParaRPr lang="pt-BR" b="1" i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0" y="470522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10. TÉCNICAS e ESTRUTURAS PREVENTIVAS</a:t>
            </a:r>
            <a:endParaRPr lang="pt-BR" sz="2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0" y="874203"/>
            <a:ext cx="91440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b="1" dirty="0" smtClean="0"/>
              <a:t>Planos de Proteção Contra Incêndios Florestais</a:t>
            </a:r>
            <a:endParaRPr lang="pt-BR" sz="2000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439024" y="1556789"/>
            <a:ext cx="852546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Lei Segurança Contra Incêndio e Pânico</a:t>
            </a:r>
            <a:r>
              <a:rPr lang="pt-BR" sz="2400" dirty="0"/>
              <a:t> (Lei 10402/16)</a:t>
            </a:r>
            <a:endParaRPr lang="pt-BR" sz="2400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b="1" dirty="0" smtClean="0"/>
              <a:t> NTCB/ PPCCIF</a:t>
            </a:r>
          </a:p>
          <a:p>
            <a:r>
              <a:rPr lang="pt-BR" sz="2400" b="1" dirty="0" smtClean="0"/>
              <a:t>Estruturas:</a:t>
            </a:r>
          </a:p>
          <a:p>
            <a:r>
              <a:rPr lang="pt-BR" sz="2400" dirty="0" smtClean="0"/>
              <a:t>a) Sistema </a:t>
            </a:r>
            <a:r>
              <a:rPr lang="pt-BR" sz="2400" dirty="0"/>
              <a:t>de Vigilância e Detecção;</a:t>
            </a:r>
          </a:p>
          <a:p>
            <a:r>
              <a:rPr lang="pt-BR" sz="2400" dirty="0"/>
              <a:t>b) Sistema de Compartimentação por Talhões;</a:t>
            </a:r>
          </a:p>
          <a:p>
            <a:r>
              <a:rPr lang="pt-BR" sz="2400" dirty="0"/>
              <a:t>c) Sistema de Acessos;</a:t>
            </a:r>
          </a:p>
          <a:p>
            <a:r>
              <a:rPr lang="pt-BR" sz="2400" dirty="0"/>
              <a:t>d) Sistema de Apoio a Operações de </a:t>
            </a:r>
            <a:r>
              <a:rPr lang="pt-BR" sz="2400" dirty="0" smtClean="0"/>
              <a:t>CIF;</a:t>
            </a:r>
            <a:endParaRPr lang="pt-BR" sz="2400" dirty="0"/>
          </a:p>
          <a:p>
            <a:r>
              <a:rPr lang="pt-BR" sz="2400" dirty="0"/>
              <a:t>e) Sistema de Mananciais;</a:t>
            </a:r>
          </a:p>
          <a:p>
            <a:r>
              <a:rPr lang="pt-BR" sz="2400" dirty="0"/>
              <a:t>f) Sistema de proteção a áreas edificadas;</a:t>
            </a:r>
          </a:p>
          <a:p>
            <a:r>
              <a:rPr lang="pt-BR" sz="2400" dirty="0"/>
              <a:t>g) Plano de Redução de Material </a:t>
            </a:r>
            <a:r>
              <a:rPr lang="pt-BR" sz="2400" dirty="0" smtClean="0"/>
              <a:t>Combustível</a:t>
            </a:r>
          </a:p>
          <a:p>
            <a:endParaRPr lang="pt-BR" sz="2400" b="1" dirty="0"/>
          </a:p>
          <a:p>
            <a:r>
              <a:rPr lang="pt-BR" sz="2400" b="1" dirty="0" smtClean="0"/>
              <a:t>Exigências:</a:t>
            </a:r>
          </a:p>
          <a:p>
            <a:r>
              <a:rPr lang="pt-BR" sz="2400" dirty="0" smtClean="0"/>
              <a:t>a) Memorial descritivo</a:t>
            </a:r>
          </a:p>
          <a:p>
            <a:r>
              <a:rPr lang="pt-BR" sz="2400" dirty="0" smtClean="0"/>
              <a:t>b) Mapas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24" y="1727249"/>
            <a:ext cx="2921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080" y="2858494"/>
            <a:ext cx="2767400" cy="36352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23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 i="1" dirty="0" smtClean="0"/>
              <a:t>ESTRATÉGIAS PARA REDUÇÃO DE IF NO BRASIL</a:t>
            </a:r>
            <a:endParaRPr lang="pt-BR" b="1" i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0" y="470522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10. TÉCNICAS e ESTRUTURAS PREVENTIVAS</a:t>
            </a:r>
            <a:endParaRPr lang="pt-BR" sz="2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0" y="874203"/>
            <a:ext cx="91440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b="1" dirty="0" smtClean="0"/>
              <a:t>Planos de Proteção Contra Incêndios Florestais</a:t>
            </a:r>
            <a:endParaRPr lang="pt-BR" sz="20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2593"/>
            <a:ext cx="3981712" cy="47918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651" y="1622593"/>
            <a:ext cx="3706778" cy="21635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652" y="4040980"/>
            <a:ext cx="3706778" cy="24952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37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 i="1" dirty="0" smtClean="0"/>
              <a:t>ESTRATÉGIAS PARA REDUÇÃO DE IF NO BRASIL</a:t>
            </a:r>
            <a:endParaRPr lang="pt-BR" b="1" i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0" y="470522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10. TÉCNICAS e ESTRUTURAS PREVENTIVAS</a:t>
            </a:r>
            <a:endParaRPr lang="pt-BR" sz="2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0" y="874203"/>
            <a:ext cx="91440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2000" b="1" dirty="0" smtClean="0"/>
              <a:t>Planos de Proteção Contra Incêndios Florestais</a:t>
            </a:r>
            <a:endParaRPr lang="pt-BR" sz="20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341530" y="1556792"/>
            <a:ext cx="8460940" cy="50783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/>
              <a:t>Aplicação da NTCB/PPCCIF:</a:t>
            </a:r>
          </a:p>
          <a:p>
            <a:endParaRPr lang="pt-BR" sz="3600" b="1" dirty="0">
              <a:solidFill>
                <a:srgbClr val="FF0000"/>
              </a:solidFill>
            </a:endParaRPr>
          </a:p>
          <a:p>
            <a:r>
              <a:rPr lang="pt-BR" sz="3600" b="1" dirty="0" smtClean="0">
                <a:solidFill>
                  <a:srgbClr val="FF0000"/>
                </a:solidFill>
              </a:rPr>
              <a:t>OBRIGATÓRIA</a:t>
            </a:r>
            <a:r>
              <a:rPr lang="pt-BR" sz="3600" dirty="0" smtClean="0">
                <a:solidFill>
                  <a:srgbClr val="FF0000"/>
                </a:solidFill>
              </a:rPr>
              <a:t> – </a:t>
            </a:r>
            <a:r>
              <a:rPr lang="pt-BR" sz="3600" dirty="0" err="1" smtClean="0">
                <a:solidFill>
                  <a:srgbClr val="FF0000"/>
                </a:solidFill>
              </a:rPr>
              <a:t>PRs</a:t>
            </a:r>
            <a:r>
              <a:rPr lang="pt-BR" sz="3600" dirty="0" smtClean="0">
                <a:solidFill>
                  <a:srgbClr val="FF0000"/>
                </a:solidFill>
              </a:rPr>
              <a:t> dentro da ZA das </a:t>
            </a:r>
            <a:r>
              <a:rPr lang="pt-BR" sz="3600" dirty="0" err="1" smtClean="0">
                <a:solidFill>
                  <a:srgbClr val="FF0000"/>
                </a:solidFill>
              </a:rPr>
              <a:t>APs</a:t>
            </a:r>
            <a:endParaRPr lang="pt-BR" sz="3600" dirty="0">
              <a:solidFill>
                <a:srgbClr val="FF0000"/>
              </a:solidFill>
            </a:endParaRPr>
          </a:p>
          <a:p>
            <a:r>
              <a:rPr lang="pt-BR" sz="3600" b="1" dirty="0" smtClean="0">
                <a:solidFill>
                  <a:schemeClr val="accent3">
                    <a:lumMod val="75000"/>
                  </a:schemeClr>
                </a:solidFill>
              </a:rPr>
              <a:t>RECOMENDATÓRIA</a:t>
            </a:r>
            <a:r>
              <a:rPr lang="pt-BR" sz="3600" dirty="0" smtClean="0">
                <a:solidFill>
                  <a:schemeClr val="accent3">
                    <a:lumMod val="75000"/>
                  </a:schemeClr>
                </a:solidFill>
              </a:rPr>
              <a:t> – demais </a:t>
            </a:r>
            <a:r>
              <a:rPr lang="pt-BR" sz="3600" dirty="0" err="1" smtClean="0">
                <a:solidFill>
                  <a:schemeClr val="accent3">
                    <a:lumMod val="75000"/>
                  </a:schemeClr>
                </a:solidFill>
              </a:rPr>
              <a:t>PRs</a:t>
            </a:r>
            <a:endParaRPr lang="pt-BR" sz="3600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pt-BR" sz="3600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pt-BR" sz="3600" dirty="0" smtClean="0"/>
          </a:p>
          <a:p>
            <a:endParaRPr lang="pt-BR" sz="3600" dirty="0"/>
          </a:p>
          <a:p>
            <a:endParaRPr lang="pt-BR" sz="3600" dirty="0" smtClean="0"/>
          </a:p>
          <a:p>
            <a:endParaRPr lang="pt-BR" sz="3600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50997"/>
            <a:ext cx="7344816" cy="205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36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 i="1" dirty="0" smtClean="0"/>
              <a:t>ESTRATÉGIAS PARA REDUÇÃO DE IF NO BRASIL</a:t>
            </a:r>
            <a:endParaRPr lang="pt-BR" b="1" i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0" y="470522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10. TÉCNICAS e ESTRUTURAS PREVENTIVAS</a:t>
            </a:r>
            <a:endParaRPr lang="pt-BR" sz="2000" dirty="0"/>
          </a:p>
        </p:txBody>
      </p:sp>
      <p:pic>
        <p:nvPicPr>
          <p:cNvPr id="7" name="Picture 2" descr="http://www.matanativa.com.br/images/blog_inventario_florestal/biomas-brasileir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909663"/>
            <a:ext cx="8640960" cy="57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411760" y="2276872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PPCCIF</a:t>
            </a:r>
            <a:endParaRPr lang="pt-BR" sz="32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5148064" y="472514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PPCCIF</a:t>
            </a:r>
            <a:endParaRPr lang="pt-BR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5364088" y="2861647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MIF</a:t>
            </a:r>
          </a:p>
          <a:p>
            <a:r>
              <a:rPr lang="pt-BR" b="1" dirty="0" smtClean="0"/>
              <a:t>PPCCIF</a:t>
            </a:r>
            <a:endParaRPr lang="pt-BR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4211960" y="3573016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MIF</a:t>
            </a:r>
          </a:p>
          <a:p>
            <a:r>
              <a:rPr lang="pt-BR" b="1" dirty="0" smtClean="0"/>
              <a:t>PPCCIF</a:t>
            </a:r>
            <a:endParaRPr lang="pt-BR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3167844" y="4293096"/>
            <a:ext cx="1044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MIF</a:t>
            </a:r>
          </a:p>
          <a:p>
            <a:r>
              <a:rPr lang="pt-BR" b="1" dirty="0" smtClean="0"/>
              <a:t>PPCCIF</a:t>
            </a:r>
            <a:endParaRPr lang="pt-BR" b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3473878" y="6021288"/>
            <a:ext cx="954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MIF</a:t>
            </a:r>
          </a:p>
          <a:p>
            <a:r>
              <a:rPr lang="pt-BR" b="1" dirty="0" smtClean="0"/>
              <a:t>PPCCIF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425186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 i="1" dirty="0" smtClean="0"/>
              <a:t>ESTRATÉGIAS PARA REDUÇÃO DE IF NO BRASIL</a:t>
            </a:r>
            <a:endParaRPr lang="pt-BR" b="1" i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0" y="470522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11. PESQUISAS APLICADAS AOS INCENDIOS FLORESTAIS</a:t>
            </a:r>
            <a:endParaRPr lang="pt-BR" sz="2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05" y="1543358"/>
            <a:ext cx="2592288" cy="148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4" descr="Resultado de imagem para CBMP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223360"/>
            <a:ext cx="1944216" cy="215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933056"/>
            <a:ext cx="2880320" cy="267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ais 6"/>
          <p:cNvSpPr/>
          <p:nvPr/>
        </p:nvSpPr>
        <p:spPr>
          <a:xfrm>
            <a:off x="4211960" y="1976806"/>
            <a:ext cx="720080" cy="616903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Menos 7"/>
          <p:cNvSpPr/>
          <p:nvPr/>
        </p:nvSpPr>
        <p:spPr>
          <a:xfrm>
            <a:off x="-1044624" y="3364764"/>
            <a:ext cx="11020809" cy="559034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966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 i="1" dirty="0" smtClean="0"/>
              <a:t>ESTRATÉGIAS PARA REDUÇÃO DE IF NO BRASIL</a:t>
            </a:r>
            <a:endParaRPr lang="pt-BR" b="1" i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0" y="470522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11. PESQUISAS APLICADAS AOS INCENDIOS FLORESTAIS</a:t>
            </a:r>
            <a:endParaRPr lang="pt-BR" sz="2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2592288" cy="148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4" descr="Resultado de imagem para CBMP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382755"/>
            <a:ext cx="1669926" cy="215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C:\Users\SESP\Downloads\inicio da formação 19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137"/>
            <a:ext cx="9144000" cy="489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475656" y="6021288"/>
            <a:ext cx="670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FF0000"/>
                </a:solidFill>
              </a:rPr>
              <a:t>1º CPCIF do Brasil – CBMPR 1967</a:t>
            </a:r>
            <a:endParaRPr lang="pt-BR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77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 i="1" dirty="0" smtClean="0"/>
              <a:t>ESTRATÉGIAS PARA REDUÇÃO DE IF NO BRASIL</a:t>
            </a:r>
            <a:endParaRPr lang="pt-BR" b="1" i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0" y="470522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11. PESQUISAS APLICADAS AOS INCENDIOS FLORESTAIS</a:t>
            </a:r>
            <a:endParaRPr lang="pt-BR" sz="2000" dirty="0"/>
          </a:p>
        </p:txBody>
      </p:sp>
      <p:sp>
        <p:nvSpPr>
          <p:cNvPr id="2" name="AutoShape 4" descr="Resultado de imagem para CBMP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29" y="1196752"/>
            <a:ext cx="5246926" cy="228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870879" y="3512845"/>
            <a:ext cx="44212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VIII </a:t>
            </a:r>
            <a:r>
              <a:rPr lang="en-US" sz="2000" b="1" dirty="0"/>
              <a:t>International Conference on Forest Fire </a:t>
            </a:r>
            <a:r>
              <a:rPr lang="en-US" sz="2000" b="1" dirty="0" smtClean="0"/>
              <a:t>Research </a:t>
            </a:r>
          </a:p>
          <a:p>
            <a:pPr algn="ctr"/>
            <a:r>
              <a:rPr lang="en-US" sz="2000" b="1" i="1" dirty="0" smtClean="0"/>
              <a:t>Coimbra</a:t>
            </a:r>
            <a:r>
              <a:rPr lang="en-US" sz="2000" b="1" i="1" dirty="0"/>
              <a:t>, Portugal</a:t>
            </a:r>
            <a:br>
              <a:rPr lang="en-US" sz="2000" b="1" i="1" dirty="0"/>
            </a:br>
            <a:r>
              <a:rPr lang="en-US" sz="2000" b="1" i="1" dirty="0"/>
              <a:t>9 to 16 Nov, </a:t>
            </a:r>
            <a:r>
              <a:rPr lang="en-US" sz="2000" b="1" i="1" dirty="0" smtClean="0"/>
              <a:t>2018</a:t>
            </a:r>
            <a:endParaRPr lang="pt-BR" sz="2000" b="1" dirty="0"/>
          </a:p>
        </p:txBody>
      </p:sp>
      <p:sp>
        <p:nvSpPr>
          <p:cNvPr id="7" name="Seta para a esquerda e para a direita 6"/>
          <p:cNvSpPr/>
          <p:nvPr/>
        </p:nvSpPr>
        <p:spPr>
          <a:xfrm>
            <a:off x="3563888" y="5517232"/>
            <a:ext cx="1656184" cy="576064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439847" y="5420543"/>
            <a:ext cx="2778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 smtClean="0">
                <a:solidFill>
                  <a:srgbClr val="FF0000"/>
                </a:solidFill>
              </a:rPr>
              <a:t>PESQUISA </a:t>
            </a:r>
            <a:endParaRPr lang="pt-BR" sz="4400" b="1" dirty="0">
              <a:solidFill>
                <a:srgbClr val="FF00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550155" y="5406937"/>
            <a:ext cx="3096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 smtClean="0">
                <a:solidFill>
                  <a:srgbClr val="FF0000"/>
                </a:solidFill>
              </a:rPr>
              <a:t>OPERAÇÕES</a:t>
            </a:r>
            <a:endParaRPr lang="pt-BR" sz="4400" b="1" dirty="0">
              <a:solidFill>
                <a:srgbClr val="FF0000"/>
              </a:solidFill>
            </a:endParaRPr>
          </a:p>
        </p:txBody>
      </p:sp>
      <p:pic>
        <p:nvPicPr>
          <p:cNvPr id="12291" name="Picture 3" descr="C:\Users\SESP\Downloads\IMG-20181112-WA00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1323832"/>
            <a:ext cx="2634339" cy="351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72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3200" b="1" i="1" dirty="0" smtClean="0"/>
              <a:t>CONSIDERAÇÕES FINAIS</a:t>
            </a:r>
            <a:endParaRPr lang="pt-BR" sz="3200" b="1" i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539552" y="1196752"/>
            <a:ext cx="7776864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 smtClean="0"/>
              <a:t>   Doutrina PCIF por biomas</a:t>
            </a:r>
          </a:p>
          <a:p>
            <a:r>
              <a:rPr lang="pt-BR" sz="4800" dirty="0" smtClean="0"/>
              <a:t>   Apoio mútuo institucional</a:t>
            </a:r>
          </a:p>
          <a:p>
            <a:r>
              <a:rPr lang="pt-BR" sz="4800" dirty="0" smtClean="0"/>
              <a:t>   Pesquisa aplicada aos </a:t>
            </a:r>
            <a:r>
              <a:rPr lang="pt-BR" sz="4800" dirty="0" err="1" smtClean="0"/>
              <a:t>IFs</a:t>
            </a:r>
            <a:endParaRPr lang="pt-BR" sz="4800" dirty="0" smtClean="0"/>
          </a:p>
          <a:p>
            <a:r>
              <a:rPr lang="pt-BR" sz="4800" dirty="0" smtClean="0"/>
              <a:t>   Criação </a:t>
            </a:r>
            <a:r>
              <a:rPr lang="pt-BR" sz="4800" dirty="0"/>
              <a:t>do </a:t>
            </a:r>
            <a:r>
              <a:rPr lang="pt-BR" sz="4800" dirty="0" smtClean="0"/>
              <a:t>CONAGIF</a:t>
            </a:r>
          </a:p>
          <a:p>
            <a:r>
              <a:rPr lang="pt-BR" sz="4800" dirty="0"/>
              <a:t> </a:t>
            </a:r>
            <a:r>
              <a:rPr lang="pt-BR" sz="4800" dirty="0" smtClean="0"/>
              <a:t>   vaga no </a:t>
            </a:r>
            <a:r>
              <a:rPr lang="pt-BR" sz="4800" dirty="0" smtClean="0"/>
              <a:t>CONAMA</a:t>
            </a:r>
          </a:p>
          <a:p>
            <a:r>
              <a:rPr lang="pt-BR" sz="4800" dirty="0" smtClean="0"/>
              <a:t>    ANBT/ INMETRO</a:t>
            </a:r>
            <a:endParaRPr lang="pt-BR" sz="4800" dirty="0" smtClean="0"/>
          </a:p>
          <a:p>
            <a:r>
              <a:rPr lang="pt-BR" sz="4800" dirty="0"/>
              <a:t> </a:t>
            </a:r>
            <a:r>
              <a:rPr lang="pt-BR" sz="4800" dirty="0" smtClean="0"/>
              <a:t>   SOBRIF</a:t>
            </a:r>
            <a:endParaRPr lang="pt-BR" sz="4800" dirty="0"/>
          </a:p>
          <a:p>
            <a:endParaRPr lang="pt-BR" sz="4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02" y="1340768"/>
            <a:ext cx="314588" cy="493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17" y="2060848"/>
            <a:ext cx="3111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18" y="2781165"/>
            <a:ext cx="3111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18" y="3573016"/>
            <a:ext cx="3111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61" y="4221088"/>
            <a:ext cx="3111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92" y="5013176"/>
            <a:ext cx="3111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531488"/>
            <a:ext cx="2176463" cy="3081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07" y="5661248"/>
            <a:ext cx="3111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95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ESP\Downloads\IMG-20160810-WA0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19366" y="692695"/>
            <a:ext cx="8285081" cy="304698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>
                <a:solidFill>
                  <a:prstClr val="white"/>
                </a:solidFill>
              </a:rPr>
              <a:t>barroso@cbm.mt.gov.br</a:t>
            </a:r>
          </a:p>
          <a:p>
            <a:pPr algn="ctr"/>
            <a:r>
              <a:rPr lang="pt-BR" sz="4800" b="1" dirty="0" smtClean="0">
                <a:solidFill>
                  <a:prstClr val="white"/>
                </a:solidFill>
              </a:rPr>
              <a:t>65-984 636 409</a:t>
            </a:r>
          </a:p>
          <a:p>
            <a:pPr algn="ctr"/>
            <a:r>
              <a:rPr lang="pt-BR" sz="4800" b="1" dirty="0" smtClean="0">
                <a:solidFill>
                  <a:prstClr val="white"/>
                </a:solidFill>
              </a:rPr>
              <a:t>gestaodofogo@sema.mt.gov.br</a:t>
            </a:r>
          </a:p>
          <a:p>
            <a:pPr algn="ctr"/>
            <a:r>
              <a:rPr lang="pt-BR" sz="4800" b="1" dirty="0" smtClean="0">
                <a:solidFill>
                  <a:prstClr val="white"/>
                </a:solidFill>
              </a:rPr>
              <a:t>65-36137296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79512" y="5534561"/>
            <a:ext cx="2880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Grato </a:t>
            </a:r>
            <a:endParaRPr lang="pt-BR" sz="80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ESP\Desktop\SENABOM 2018\animation.gif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384"/>
            <a:ext cx="9144000" cy="574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0" y="104373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Incêndios florestais na Temporada 2017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43793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/>
              <a:t>CENÁRIO</a:t>
            </a:r>
            <a:endParaRPr lang="pt-BR" sz="3200" b="1" dirty="0"/>
          </a:p>
        </p:txBody>
      </p:sp>
      <p:pic>
        <p:nvPicPr>
          <p:cNvPr id="5122" name="Picture 2" descr="http://www.matanativa.com.br/images/blog_inventario_florestal/biomas-brasileir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909663"/>
            <a:ext cx="8640960" cy="575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492611" y="2461538"/>
            <a:ext cx="927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49,29%</a:t>
            </a:r>
            <a:endParaRPr lang="pt-BR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4067944" y="3789511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23,92%</a:t>
            </a: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4860032" y="481329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13,04%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5508104" y="283087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9,92%</a:t>
            </a:r>
            <a:endParaRPr lang="pt-BR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3563888" y="602128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2,07%</a:t>
            </a:r>
            <a:endParaRPr lang="pt-BR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2956241" y="4293096"/>
            <a:ext cx="823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1,76%</a:t>
            </a:r>
            <a:endParaRPr lang="pt-BR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0" y="6390620"/>
            <a:ext cx="308750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b="1" dirty="0"/>
              <a:t>Á</a:t>
            </a:r>
            <a:r>
              <a:rPr lang="pt-BR" sz="2400" b="1" dirty="0" smtClean="0"/>
              <a:t>rea - 8.515.759 km</a:t>
            </a:r>
            <a:r>
              <a:rPr lang="pt-BR" sz="2400" b="1" baseline="30000" dirty="0" smtClean="0"/>
              <a:t>2</a:t>
            </a:r>
            <a:endParaRPr lang="pt-BR" sz="2400" b="1" baseline="30000" dirty="0"/>
          </a:p>
        </p:txBody>
      </p:sp>
    </p:spTree>
    <p:extLst>
      <p:ext uri="{BB962C8B-B14F-4D97-AF65-F5344CB8AC3E}">
        <p14:creationId xmlns:p14="http://schemas.microsoft.com/office/powerpoint/2010/main" val="47643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  <p:bldP spid="8" grpId="0"/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/>
              <a:t>ORGÃOS GOVERNAMENTAIS BRASILEIROS</a:t>
            </a:r>
            <a:endParaRPr lang="pt-BR" sz="3200" b="1" dirty="0"/>
          </a:p>
        </p:txBody>
      </p:sp>
      <p:pic>
        <p:nvPicPr>
          <p:cNvPr id="6146" name="Picture 2" descr="https://3.bp.blogspot.com/-Hgsln6RR0wY/WSeTtJbktXI/AAAAAAAACDo/0-dEmuR4L7wTqTfpwebczTA94sKKqDctQCLcB/s1600/PREVFOGO-IBAM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50" y="995481"/>
            <a:ext cx="1903342" cy="161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tse3.mm.bing.net/th?id=OIP.IDhbthBdL1TYnCRInclVWgHaHr&amp;pid=15.1&amp;P=0&amp;w=300&amp;h=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04" y="2833017"/>
            <a:ext cx="1410850" cy="145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tse2.mm.bing.net/th?id=OIP.SnkgogpJ6v3D9ZDPpTrpOAAAAA&amp;pid=15.1&amp;P=0&amp;w=300&amp;h=3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445" y="4797152"/>
            <a:ext cx="1968987" cy="188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48476" y="3562767"/>
            <a:ext cx="2839348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4800" b="1" dirty="0" smtClean="0"/>
              <a:t>29 </a:t>
            </a:r>
            <a:r>
              <a:rPr lang="pt-BR" sz="4000" b="1" dirty="0" smtClean="0"/>
              <a:t>Agências</a:t>
            </a:r>
            <a:endParaRPr lang="pt-BR" sz="40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3163361" y="2341578"/>
            <a:ext cx="2448272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4400" dirty="0" smtClean="0"/>
              <a:t>FEDERAL</a:t>
            </a:r>
            <a:endParaRPr lang="pt-BR" sz="4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3091353" y="4941168"/>
            <a:ext cx="2592288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pt-BR" sz="4400" dirty="0" smtClean="0"/>
              <a:t>ESTADUAL</a:t>
            </a:r>
            <a:endParaRPr lang="pt-BR" sz="4400" dirty="0"/>
          </a:p>
        </p:txBody>
      </p:sp>
      <p:sp>
        <p:nvSpPr>
          <p:cNvPr id="5" name="Seta para a direita 4"/>
          <p:cNvSpPr/>
          <p:nvPr/>
        </p:nvSpPr>
        <p:spPr>
          <a:xfrm rot="18555804">
            <a:off x="2720257" y="3216246"/>
            <a:ext cx="352827" cy="16448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 para a direita 14"/>
          <p:cNvSpPr/>
          <p:nvPr/>
        </p:nvSpPr>
        <p:spPr>
          <a:xfrm rot="2950548">
            <a:off x="2718020" y="4557021"/>
            <a:ext cx="352827" cy="16448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 para a direita 6"/>
          <p:cNvSpPr/>
          <p:nvPr/>
        </p:nvSpPr>
        <p:spPr>
          <a:xfrm rot="19820400">
            <a:off x="5671291" y="2149742"/>
            <a:ext cx="616551" cy="11332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a direita 8"/>
          <p:cNvSpPr/>
          <p:nvPr/>
        </p:nvSpPr>
        <p:spPr>
          <a:xfrm rot="1257460">
            <a:off x="5723955" y="3066549"/>
            <a:ext cx="607286" cy="132734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229" y="5431866"/>
            <a:ext cx="566737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06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5" grpId="0" animBg="1"/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3200" b="1" i="1" dirty="0" smtClean="0"/>
              <a:t>PROBLEMA</a:t>
            </a:r>
            <a:endParaRPr lang="pt-BR" sz="3200" b="1" i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539552" y="1196752"/>
            <a:ext cx="842493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 smtClean="0"/>
              <a:t>    </a:t>
            </a:r>
            <a:r>
              <a:rPr lang="pt-BR" sz="3000" dirty="0" err="1" smtClean="0"/>
              <a:t>CBMs</a:t>
            </a:r>
            <a:r>
              <a:rPr lang="pt-BR" sz="3000" dirty="0" smtClean="0"/>
              <a:t> são estaduais; </a:t>
            </a:r>
          </a:p>
          <a:p>
            <a:pPr>
              <a:lnSpc>
                <a:spcPct val="150000"/>
              </a:lnSpc>
            </a:pPr>
            <a:r>
              <a:rPr lang="pt-BR" sz="3000" dirty="0" smtClean="0"/>
              <a:t>    </a:t>
            </a:r>
            <a:r>
              <a:rPr lang="pt-BR" sz="3000" dirty="0" err="1" smtClean="0"/>
              <a:t>CBMs</a:t>
            </a:r>
            <a:r>
              <a:rPr lang="pt-BR" sz="3000" dirty="0" smtClean="0"/>
              <a:t> focam na área urbana;</a:t>
            </a:r>
          </a:p>
          <a:p>
            <a:pPr>
              <a:lnSpc>
                <a:spcPct val="150000"/>
              </a:lnSpc>
            </a:pPr>
            <a:r>
              <a:rPr lang="pt-BR" sz="3000" dirty="0" smtClean="0"/>
              <a:t>    Não há padronização na gestão dos </a:t>
            </a:r>
            <a:r>
              <a:rPr lang="pt-BR" sz="3000" dirty="0" err="1" smtClean="0"/>
              <a:t>IFs</a:t>
            </a:r>
            <a:r>
              <a:rPr lang="pt-BR" sz="3000" dirty="0" smtClean="0"/>
              <a:t>;</a:t>
            </a:r>
          </a:p>
          <a:p>
            <a:pPr>
              <a:lnSpc>
                <a:spcPct val="150000"/>
              </a:lnSpc>
            </a:pPr>
            <a:r>
              <a:rPr lang="pt-BR" sz="3000" dirty="0" smtClean="0"/>
              <a:t>    Não há padronização de estratégias preventivas;</a:t>
            </a:r>
          </a:p>
          <a:p>
            <a:pPr>
              <a:lnSpc>
                <a:spcPct val="150000"/>
              </a:lnSpc>
            </a:pPr>
            <a:r>
              <a:rPr lang="pt-BR" sz="3000" dirty="0" smtClean="0"/>
              <a:t>    Não há padronização de resposta operacional;</a:t>
            </a:r>
          </a:p>
          <a:p>
            <a:pPr>
              <a:lnSpc>
                <a:spcPct val="150000"/>
              </a:lnSpc>
            </a:pPr>
            <a:r>
              <a:rPr lang="pt-BR" sz="3000" dirty="0"/>
              <a:t> </a:t>
            </a:r>
            <a:r>
              <a:rPr lang="pt-BR" sz="3000" dirty="0" smtClean="0"/>
              <a:t>   Não se realiza o ciclo completo de IF;</a:t>
            </a:r>
          </a:p>
          <a:p>
            <a:endParaRPr lang="pt-BR" sz="3000" dirty="0" smtClean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17" y="1451832"/>
            <a:ext cx="204543" cy="32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33" y="2072643"/>
            <a:ext cx="207963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32" y="2821124"/>
            <a:ext cx="204543" cy="32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85" y="3523261"/>
            <a:ext cx="204543" cy="32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53" y="4206240"/>
            <a:ext cx="204543" cy="32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53" y="4862304"/>
            <a:ext cx="204543" cy="32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615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04373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3200" b="1" i="1" dirty="0" smtClean="0"/>
              <a:t>OBJETIVO</a:t>
            </a:r>
            <a:endParaRPr lang="pt-BR" sz="3200" b="1" i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287524" y="1196752"/>
            <a:ext cx="85689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 smtClean="0"/>
              <a:t>    Apresentar  </a:t>
            </a:r>
            <a:r>
              <a:rPr lang="pt-BR" sz="5400" b="1" dirty="0"/>
              <a:t>E</a:t>
            </a:r>
            <a:r>
              <a:rPr lang="pt-BR" sz="5400" b="1" dirty="0" smtClean="0"/>
              <a:t>stratégias </a:t>
            </a:r>
            <a:r>
              <a:rPr lang="pt-BR" sz="5400" b="1" dirty="0"/>
              <a:t>para os Corpos de Bombeiros Militares r</a:t>
            </a:r>
            <a:r>
              <a:rPr lang="pt-BR" sz="5400" b="1" dirty="0" smtClean="0"/>
              <a:t>eduzir os </a:t>
            </a:r>
            <a:r>
              <a:rPr lang="pt-BR" sz="5400" b="1" dirty="0"/>
              <a:t>incêndios florestais no Brasil</a:t>
            </a:r>
            <a:r>
              <a:rPr lang="pt-BR" sz="5400" dirty="0"/>
              <a:t>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72" y="1336062"/>
            <a:ext cx="406441" cy="637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14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977</TotalTime>
  <Words>2412</Words>
  <Application>Microsoft Office PowerPoint</Application>
  <PresentationFormat>Apresentação na tela (4:3)</PresentationFormat>
  <Paragraphs>565</Paragraphs>
  <Slides>48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48</vt:i4>
      </vt:variant>
    </vt:vector>
  </HeadingPairs>
  <TitlesOfParts>
    <vt:vector size="49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SESP</dc:creator>
  <cp:lastModifiedBy>SESP</cp:lastModifiedBy>
  <cp:revision>78</cp:revision>
  <dcterms:created xsi:type="dcterms:W3CDTF">2018-11-06T01:00:12Z</dcterms:created>
  <dcterms:modified xsi:type="dcterms:W3CDTF">2018-11-21T14:18:46Z</dcterms:modified>
</cp:coreProperties>
</file>