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Montserrat" panose="020B0604020202020204" charset="0"/>
      <p:regular r:id="rId35"/>
      <p:bold r:id="rId36"/>
      <p:italic r:id="rId37"/>
      <p:boldItalic r:id="rId38"/>
    </p:embeddedFont>
    <p:embeddedFont>
      <p:font typeface="Barlow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944">
          <p15:clr>
            <a:srgbClr val="9AA0A6"/>
          </p15:clr>
        </p15:guide>
        <p15:guide id="2" orient="horz" pos="32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hBAgDlFRW9zMJmuaFXHlusy90x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56" y="66"/>
      </p:cViewPr>
      <p:guideLst>
        <p:guide pos="1944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cd1a3b17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ccd1a3b17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425" cy="46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425" cy="46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" name="Google Shape;2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27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8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9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425" cy="46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8" name="Google Shape;3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3" name="Google Shape;5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bd989b9b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gcbd989b9b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cd1a3b17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ccd1a3b17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cd1a3b17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ccd1a3b17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42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hyperlink" Target="mailto:comercial@attpromo.com.br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70.jpg"/><Relationship Id="rId4" Type="http://schemas.openxmlformats.org/officeDocument/2006/relationships/image" Target="../media/image66.png"/><Relationship Id="rId9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0900" y="-9350"/>
            <a:ext cx="16728001" cy="103056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/>
          <p:nvPr/>
        </p:nvSpPr>
        <p:spPr>
          <a:xfrm>
            <a:off x="-654975" y="6917025"/>
            <a:ext cx="11314500" cy="2990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-115200" y="-18000"/>
            <a:ext cx="1676100" cy="102870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2925" y="7079938"/>
            <a:ext cx="5659626" cy="266487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"/>
          <p:cNvSpPr txBox="1"/>
          <p:nvPr/>
        </p:nvSpPr>
        <p:spPr>
          <a:xfrm>
            <a:off x="2158050" y="894625"/>
            <a:ext cx="43149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Florianópolis, SC</a:t>
            </a:r>
            <a:endParaRPr sz="35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19 a 21 de maio</a:t>
            </a:r>
            <a:endParaRPr sz="35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 2022</a:t>
            </a:r>
            <a:endParaRPr sz="35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3"/>
          <p:cNvSpPr txBox="1"/>
          <p:nvPr/>
        </p:nvSpPr>
        <p:spPr>
          <a:xfrm rot="-5400000">
            <a:off x="-2287851" y="4840123"/>
            <a:ext cx="6546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2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2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"/>
          <p:cNvSpPr txBox="1"/>
          <p:nvPr/>
        </p:nvSpPr>
        <p:spPr>
          <a:xfrm>
            <a:off x="8135888" y="2819120"/>
            <a:ext cx="10013704" cy="434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900"/>
              <a:buFont typeface="Courier New"/>
              <a:buChar char="o"/>
            </a:pPr>
            <a:r>
              <a:rPr lang="en-US" sz="1800" b="0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Florianópolis é um dos principais polos tecnológicos do país.</a:t>
            </a:r>
            <a:endParaRPr sz="1800" b="0" i="0" u="none" strike="noStrike" cap="non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953734"/>
              </a:buClr>
              <a:buSzPts val="900"/>
              <a:buFont typeface="Courier New"/>
              <a:buChar char="o"/>
            </a:pPr>
            <a:r>
              <a:rPr lang="en-US" sz="1800" b="0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Florianópolis soma capital humano, tecnologia e conhecimento, com pelo menos 900 empresas do setor de TI.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953734"/>
              </a:buClr>
              <a:buSzPts val="900"/>
              <a:buFont typeface="Courier New"/>
              <a:buChar char="o"/>
            </a:pPr>
            <a:r>
              <a:rPr lang="en-US" sz="1800" b="0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A cidade é um dos principais polos de inovação no Brasil e foi reconhecida como a 3ª do país em faturamento médio no setor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953734"/>
              </a:buClr>
              <a:buSzPts val="900"/>
              <a:buFont typeface="Courier New"/>
              <a:buChar char="o"/>
            </a:pPr>
            <a:r>
              <a:rPr lang="en-US" sz="1800" b="0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Uma cidade moderna e cosmopolita, onde o novo e o antigo convivem harmoniosamente, quer nos balneários agitados, quer nas pacatas vilas de pescadores;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953734"/>
              </a:buClr>
              <a:buSzPts val="900"/>
              <a:buFont typeface="Courier New"/>
              <a:buChar char="o"/>
            </a:pPr>
            <a:r>
              <a:rPr lang="en-US" sz="1800" b="0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Mais de 100 praias, inúmeros parques, reservas naturais, praças, lagoas e dunas;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953734"/>
              </a:buClr>
              <a:buSzPts val="900"/>
              <a:buFont typeface="Courier New"/>
              <a:buChar char="o"/>
            </a:pPr>
            <a:r>
              <a:rPr lang="en-US" sz="1800" b="0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Florianópolis oferece ainda um dos mais modernos parques hoteleiros do Brasil, Shoppings, Teatros, Cinemas e Restaurantes de nível internacional com várias especialidades.</a:t>
            </a:r>
            <a:endParaRPr sz="1800" b="0" i="0" u="none" strike="noStrike" cap="non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"/>
          <p:cNvPicPr preferRelativeResize="0"/>
          <p:nvPr/>
        </p:nvPicPr>
        <p:blipFill rotWithShape="1">
          <a:blip r:embed="rId3">
            <a:alphaModFix/>
          </a:blip>
          <a:srcRect l="13333"/>
          <a:stretch/>
        </p:blipFill>
        <p:spPr>
          <a:xfrm>
            <a:off x="1735502" y="23376"/>
            <a:ext cx="16552497" cy="1024024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"/>
          <p:cNvSpPr txBox="1"/>
          <p:nvPr/>
        </p:nvSpPr>
        <p:spPr>
          <a:xfrm>
            <a:off x="9172250" y="1774102"/>
            <a:ext cx="8496944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✔"/>
            </a:pP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Possui mais de 42 praias, inúmeros parques, reservas naturais, praças, lagoas e dunas.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✔"/>
            </a:pP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cidade moderna e cosmopolita, onde o novo e o antigo convivem harmoniosamente, quer nos balneários agitados, quer nas pacatas vilas de pescadores;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✔"/>
            </a:pP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Bem servida de bons hotéis e inúmeros restaurantes que oferecem uma gastronomia diferenciada.  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✔"/>
            </a:pP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Florianópolis é considerada o vale do silício no Brasil, pois possui um dos principais polos tecnológicos do país com pelo menos 900 empresas do setor de TI.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"/>
          <p:cNvSpPr txBox="1"/>
          <p:nvPr/>
        </p:nvSpPr>
        <p:spPr>
          <a:xfrm rot="-5400000">
            <a:off x="-2446032" y="459600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ccd1a3b172_0_36"/>
          <p:cNvPicPr preferRelativeResize="0"/>
          <p:nvPr/>
        </p:nvPicPr>
        <p:blipFill rotWithShape="1">
          <a:blip r:embed="rId3">
            <a:alphaModFix/>
          </a:blip>
          <a:srcRect t="18738"/>
          <a:stretch/>
        </p:blipFill>
        <p:spPr>
          <a:xfrm>
            <a:off x="304800" y="3774"/>
            <a:ext cx="11598274" cy="530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ccd1a3b172_0_36"/>
          <p:cNvSpPr/>
          <p:nvPr/>
        </p:nvSpPr>
        <p:spPr>
          <a:xfrm>
            <a:off x="11903074" y="10500"/>
            <a:ext cx="6384926" cy="10287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ccd1a3b172_0_36"/>
          <p:cNvSpPr/>
          <p:nvPr/>
        </p:nvSpPr>
        <p:spPr>
          <a:xfrm>
            <a:off x="1735500" y="9195600"/>
            <a:ext cx="16552500" cy="7161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ccd1a3b172_0_36"/>
          <p:cNvSpPr txBox="1"/>
          <p:nvPr/>
        </p:nvSpPr>
        <p:spPr>
          <a:xfrm>
            <a:off x="1983950" y="5872925"/>
            <a:ext cx="10616100" cy="29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9725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200B47"/>
              </a:buClr>
              <a:buSzPts val="1750"/>
              <a:buFont typeface="Open Sans"/>
              <a:buChar char="●"/>
            </a:pPr>
            <a:r>
              <a:rPr lang="en-US" sz="17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3.9 milhões de passageiros em 2019;</a:t>
            </a:r>
            <a:endParaRPr sz="17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97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0B47"/>
              </a:buClr>
              <a:buSzPts val="1750"/>
              <a:buFont typeface="Open Sans"/>
              <a:buChar char="●"/>
            </a:pPr>
            <a:r>
              <a:rPr lang="en-US" sz="17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Ultra moderno Terminal – inaugurado em Out/19;</a:t>
            </a:r>
            <a:endParaRPr sz="17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97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0B47"/>
              </a:buClr>
              <a:buSzPts val="1750"/>
              <a:buFont typeface="Open Sans"/>
              <a:buChar char="●"/>
            </a:pPr>
            <a:r>
              <a:rPr lang="en-US" sz="17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Capacidade para 8 milhões de passageiros;</a:t>
            </a:r>
            <a:endParaRPr sz="17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97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0B47"/>
              </a:buClr>
              <a:buSzPts val="1750"/>
              <a:buFont typeface="Open Sans"/>
              <a:buChar char="●"/>
            </a:pPr>
            <a:r>
              <a:rPr lang="en-US" sz="17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Praça de entretenimento, eventos e lazer na frente do Aeroporto;</a:t>
            </a:r>
            <a:endParaRPr sz="17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97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0B47"/>
              </a:buClr>
              <a:buSzPts val="1750"/>
              <a:buFont typeface="Open Sans"/>
              <a:buChar char="●"/>
            </a:pPr>
            <a:r>
              <a:rPr lang="en-US" sz="17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11 mil metros de área coberta e com as laterais abertas, perfeito para eventos “outdoor”</a:t>
            </a:r>
            <a:endParaRPr sz="17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97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0B47"/>
              </a:buClr>
              <a:buSzPts val="1750"/>
              <a:buFont typeface="Open Sans"/>
              <a:buChar char="●"/>
            </a:pPr>
            <a:r>
              <a:rPr lang="en-US" sz="17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Capacidade para até 2.100 pessoas Infraestrutura de bares e restaurantes;</a:t>
            </a:r>
            <a:endParaRPr sz="17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97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0B47"/>
              </a:buClr>
              <a:buSzPts val="1750"/>
              <a:buFont typeface="Open Sans"/>
              <a:buChar char="●"/>
            </a:pPr>
            <a:r>
              <a:rPr lang="en-US" sz="17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Estacionamento para até 2.500 veículos;</a:t>
            </a:r>
            <a:endParaRPr sz="160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gccd1a3b172_0_36"/>
          <p:cNvSpPr txBox="1"/>
          <p:nvPr/>
        </p:nvSpPr>
        <p:spPr>
          <a:xfrm>
            <a:off x="5085136" y="9122038"/>
            <a:ext cx="93108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1" indent="0" algn="ctr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2000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Floripa Airport foi eleito em 2020, o Melhor Aeroporto do Brasil (SAC, 1ºTRI)</a:t>
            </a:r>
            <a:endParaRPr sz="2000" b="0" i="1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gccd1a3b172_0_36"/>
          <p:cNvSpPr txBox="1"/>
          <p:nvPr/>
        </p:nvSpPr>
        <p:spPr>
          <a:xfrm>
            <a:off x="13162352" y="2692093"/>
            <a:ext cx="4563347" cy="59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TEMPO MÉDIO DE VÔOS:</a:t>
            </a:r>
            <a:endParaRPr sz="2300" b="1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Curitiba: 30min</a:t>
            </a:r>
            <a:endParaRPr sz="20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Porto Alegre: 45min</a:t>
            </a:r>
            <a:endParaRPr sz="20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São Paulo: 50min</a:t>
            </a:r>
            <a:endParaRPr sz="20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Rio de Janeiro: 1h30min</a:t>
            </a:r>
            <a:endParaRPr sz="20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Brasília: 2h15min</a:t>
            </a:r>
            <a:endParaRPr sz="20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Região Centro Oeste: 2h a 3h</a:t>
            </a:r>
            <a:endParaRPr sz="20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Região Nordeste: 3h a 5h</a:t>
            </a:r>
            <a:endParaRPr sz="205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Região Norte: 3h a 6h</a:t>
            </a:r>
            <a:endParaRPr sz="220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1" name="Google Shape;221;gccd1a3b172_0_36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ccd1a3b172_0_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00050" y="1008355"/>
            <a:ext cx="4972899" cy="11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ccd1a3b172_0_36"/>
          <p:cNvSpPr/>
          <p:nvPr/>
        </p:nvSpPr>
        <p:spPr>
          <a:xfrm>
            <a:off x="1711775" y="4473675"/>
            <a:ext cx="8561100" cy="11169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ccd1a3b172_0_36"/>
          <p:cNvSpPr txBox="1"/>
          <p:nvPr/>
        </p:nvSpPr>
        <p:spPr>
          <a:xfrm>
            <a:off x="3000150" y="4669921"/>
            <a:ext cx="5173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lang="en-US" sz="40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Floripa Airport</a:t>
            </a:r>
            <a:endParaRPr sz="40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ccd1a3b172_0_36"/>
          <p:cNvSpPr txBox="1"/>
          <p:nvPr/>
        </p:nvSpPr>
        <p:spPr>
          <a:xfrm rot="-5400000">
            <a:off x="-244603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4" descr="CentroSul-Externa_baixa-Crédito-Divulgaçã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448" y="1"/>
            <a:ext cx="16573552" cy="453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 descr="centrosul 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8444" y="6727308"/>
            <a:ext cx="5768548" cy="310094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32" name="Google Shape;232;p24"/>
          <p:cNvSpPr/>
          <p:nvPr/>
        </p:nvSpPr>
        <p:spPr>
          <a:xfrm>
            <a:off x="2193236" y="4868028"/>
            <a:ext cx="2664484" cy="25922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4935240" y="4868028"/>
            <a:ext cx="2664484" cy="25922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695860" y="4857748"/>
            <a:ext cx="2664484" cy="25922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7695860" y="7551872"/>
            <a:ext cx="2664484" cy="25922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4"/>
          <p:cNvSpPr/>
          <p:nvPr/>
        </p:nvSpPr>
        <p:spPr>
          <a:xfrm>
            <a:off x="4960320" y="7551872"/>
            <a:ext cx="2664484" cy="25922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4"/>
          <p:cNvSpPr/>
          <p:nvPr/>
        </p:nvSpPr>
        <p:spPr>
          <a:xfrm>
            <a:off x="2193236" y="7551872"/>
            <a:ext cx="2664484" cy="25922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24" descr="hatchback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4580" y="5310336"/>
            <a:ext cx="1571636" cy="100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 descr="plan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7416" y="5219864"/>
            <a:ext cx="947692" cy="9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 descr="team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500" y="5024620"/>
            <a:ext cx="1571600" cy="15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4"/>
          <p:cNvSpPr txBox="1"/>
          <p:nvPr/>
        </p:nvSpPr>
        <p:spPr>
          <a:xfrm>
            <a:off x="4910160" y="6167592"/>
            <a:ext cx="2714644" cy="110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Localização na região central a 13 minutos do aeroporto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2143076" y="6167592"/>
            <a:ext cx="2714644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Estacionamento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Exclusivo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4"/>
          <p:cNvSpPr txBox="1"/>
          <p:nvPr/>
        </p:nvSpPr>
        <p:spPr>
          <a:xfrm>
            <a:off x="7717520" y="6372065"/>
            <a:ext cx="2714644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Capacidade  para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grandes eventos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24" descr="air-conditioner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7616" y="7893156"/>
            <a:ext cx="1143008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 descr="foo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67416" y="7715268"/>
            <a:ext cx="1035144" cy="10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4"/>
          <p:cNvSpPr txBox="1"/>
          <p:nvPr/>
        </p:nvSpPr>
        <p:spPr>
          <a:xfrm>
            <a:off x="2193236" y="9036164"/>
            <a:ext cx="2714644" cy="49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salas climatizadas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4862280" y="8858276"/>
            <a:ext cx="2855240" cy="110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Restaurante 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Climatizado, com ótima logística e conforto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24" descr="agreemen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9024" y="7750280"/>
            <a:ext cx="1428760" cy="14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/>
          <p:nvPr/>
        </p:nvSpPr>
        <p:spPr>
          <a:xfrm>
            <a:off x="7717520" y="9036165"/>
            <a:ext cx="2714644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13.000 m² de área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exposição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24" descr="merchandaise-sol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15768" y="3508964"/>
            <a:ext cx="5715040" cy="299087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51" name="Google Shape;251;p24"/>
          <p:cNvSpPr/>
          <p:nvPr/>
        </p:nvSpPr>
        <p:spPr>
          <a:xfrm>
            <a:off x="1714448" y="3857616"/>
            <a:ext cx="8715436" cy="857256"/>
          </a:xfrm>
          <a:prstGeom prst="rect">
            <a:avLst/>
          </a:prstGeom>
          <a:solidFill>
            <a:srgbClr val="B2A0C7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2000200" y="3857617"/>
            <a:ext cx="7572428" cy="800138"/>
          </a:xfrm>
          <a:prstGeom prst="rect">
            <a:avLst/>
          </a:prstGeom>
          <a:solidFill>
            <a:srgbClr val="B2A0C7"/>
          </a:solidFill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LOCAL DO EVENTO</a:t>
            </a:r>
            <a:endParaRPr sz="4000" b="1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24"/>
          <p:cNvPicPr preferRelativeResize="0"/>
          <p:nvPr/>
        </p:nvPicPr>
        <p:blipFill rotWithShape="1">
          <a:blip r:embed="rId12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/>
          <p:nvPr/>
        </p:nvSpPr>
        <p:spPr>
          <a:xfrm rot="-5400000">
            <a:off x="-2446032" y="459600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4" descr="logo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14580" y="328466"/>
            <a:ext cx="3737825" cy="69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25"/>
          <p:cNvPicPr preferRelativeResize="0"/>
          <p:nvPr/>
        </p:nvPicPr>
        <p:blipFill rotWithShape="1">
          <a:blip r:embed="rId3">
            <a:alphaModFix amt="30000"/>
          </a:blip>
          <a:srcRect l="809" t="8561" r="443" b="7747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5"/>
          <p:cNvSpPr txBox="1"/>
          <p:nvPr/>
        </p:nvSpPr>
        <p:spPr>
          <a:xfrm>
            <a:off x="3424013" y="4458375"/>
            <a:ext cx="11423700" cy="28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OPORTUNIDADES DE NEGÓCIOS</a:t>
            </a:r>
            <a:endParaRPr sz="9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25"/>
          <p:cNvSpPr/>
          <p:nvPr/>
        </p:nvSpPr>
        <p:spPr>
          <a:xfrm>
            <a:off x="2906325" y="4213538"/>
            <a:ext cx="12475350" cy="336465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5"/>
          <p:cNvSpPr/>
          <p:nvPr/>
        </p:nvSpPr>
        <p:spPr>
          <a:xfrm>
            <a:off x="6360160" y="1361440"/>
            <a:ext cx="6096000" cy="22961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8320" y="1544057"/>
            <a:ext cx="4734560" cy="2011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/>
          <p:nvPr/>
        </p:nvSpPr>
        <p:spPr>
          <a:xfrm>
            <a:off x="2891087" y="989678"/>
            <a:ext cx="679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ÁREA DE EXPOSIÇÃO</a:t>
            </a:r>
            <a:endParaRPr sz="4000" b="1" i="0" u="none" strike="noStrike" cap="none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" name="Google Shape;271;p26"/>
          <p:cNvPicPr preferRelativeResize="0"/>
          <p:nvPr/>
        </p:nvPicPr>
        <p:blipFill rotWithShape="1">
          <a:blip r:embed="rId3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6"/>
          <p:cNvSpPr txBox="1"/>
          <p:nvPr/>
        </p:nvSpPr>
        <p:spPr>
          <a:xfrm rot="-5400000">
            <a:off x="-244603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88802" y="253422"/>
            <a:ext cx="3630170" cy="16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 rotWithShape="1">
          <a:blip r:embed="rId5">
            <a:alphaModFix/>
          </a:blip>
          <a:srcRect r="11955"/>
          <a:stretch/>
        </p:blipFill>
        <p:spPr>
          <a:xfrm>
            <a:off x="8861500" y="2121475"/>
            <a:ext cx="8553600" cy="77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 rotWithShape="1">
          <a:blip r:embed="rId6">
            <a:alphaModFix/>
          </a:blip>
          <a:srcRect r="41127"/>
          <a:stretch/>
        </p:blipFill>
        <p:spPr>
          <a:xfrm>
            <a:off x="2602125" y="4208425"/>
            <a:ext cx="5238723" cy="556155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/>
          <p:nvPr/>
        </p:nvSpPr>
        <p:spPr>
          <a:xfrm>
            <a:off x="2620300" y="1892000"/>
            <a:ext cx="5238600" cy="2092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3178950" y="1921800"/>
            <a:ext cx="45462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ESTANDES</a:t>
            </a: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Estande com 15M² - 5X3</a:t>
            </a: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Estande com </a:t>
            </a:r>
            <a:r>
              <a:rPr lang="en-US" sz="2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12M² 4X3</a:t>
            </a: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Estande com </a:t>
            </a:r>
            <a:r>
              <a:rPr lang="en-US" sz="2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9M² 3X3</a:t>
            </a: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6"/>
          <p:cNvSpPr/>
          <p:nvPr/>
        </p:nvSpPr>
        <p:spPr>
          <a:xfrm>
            <a:off x="3333050" y="2563375"/>
            <a:ext cx="308400" cy="308400"/>
          </a:xfrm>
          <a:prstGeom prst="ellipse">
            <a:avLst/>
          </a:prstGeom>
          <a:solidFill>
            <a:srgbClr val="741B4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6"/>
          <p:cNvSpPr/>
          <p:nvPr/>
        </p:nvSpPr>
        <p:spPr>
          <a:xfrm>
            <a:off x="3333050" y="3020575"/>
            <a:ext cx="308400" cy="308400"/>
          </a:xfrm>
          <a:prstGeom prst="ellipse">
            <a:avLst/>
          </a:prstGeom>
          <a:solidFill>
            <a:srgbClr val="8E7CC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3333050" y="3477775"/>
            <a:ext cx="308400" cy="308400"/>
          </a:xfrm>
          <a:prstGeom prst="ellipse">
            <a:avLst/>
          </a:prstGeom>
          <a:solidFill>
            <a:srgbClr val="351C7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"/>
          <p:cNvSpPr/>
          <p:nvPr/>
        </p:nvSpPr>
        <p:spPr>
          <a:xfrm>
            <a:off x="0" y="0"/>
            <a:ext cx="18288001" cy="10336050"/>
          </a:xfrm>
          <a:prstGeom prst="rect">
            <a:avLst/>
          </a:prstGeom>
          <a:solidFill>
            <a:srgbClr val="5F497A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12317088" y="9134438"/>
            <a:ext cx="43578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3405026" y="2371229"/>
            <a:ext cx="371565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Estande de 15 m² com montagem básica. 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3390375" y="6934900"/>
            <a:ext cx="3489300" cy="102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Inscrições cortesia para o congresso e 8 credenciais de expositor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7"/>
          <p:cNvSpPr txBox="1"/>
          <p:nvPr/>
        </p:nvSpPr>
        <p:spPr>
          <a:xfrm>
            <a:off x="8707031" y="7140409"/>
            <a:ext cx="3249450" cy="101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simpósios satélite 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15 minutos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7"/>
          <p:cNvSpPr txBox="1"/>
          <p:nvPr/>
        </p:nvSpPr>
        <p:spPr>
          <a:xfrm>
            <a:off x="13655075" y="4684336"/>
            <a:ext cx="3982050" cy="10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Logo em destaque no </a:t>
            </a:r>
            <a:r>
              <a:rPr lang="en-US" sz="225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hotsite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do congresso com </a:t>
            </a:r>
            <a:r>
              <a:rPr lang="en-US" sz="225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hiperlink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para o site do patrocinador</a:t>
            </a:r>
            <a:endParaRPr sz="22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7"/>
          <p:cNvSpPr txBox="1"/>
          <p:nvPr/>
        </p:nvSpPr>
        <p:spPr>
          <a:xfrm>
            <a:off x="3405026" y="4684336"/>
            <a:ext cx="3249450" cy="78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Inserção da logo no material impresso do congresso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7"/>
          <p:cNvSpPr txBox="1"/>
          <p:nvPr/>
        </p:nvSpPr>
        <p:spPr>
          <a:xfrm>
            <a:off x="8688432" y="2371229"/>
            <a:ext cx="3867750" cy="10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Inserção do material impresso</a:t>
            </a:r>
            <a:r>
              <a:rPr lang="en-US" sz="22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pasta 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dos participantes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95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(material fornecido pelo patrocinador)</a:t>
            </a:r>
            <a:endParaRPr sz="195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7"/>
          <p:cNvSpPr txBox="1"/>
          <p:nvPr/>
        </p:nvSpPr>
        <p:spPr>
          <a:xfrm>
            <a:off x="8707031" y="4941006"/>
            <a:ext cx="3231000" cy="55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Logo na sinalização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interna  do evento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0289" y="2371229"/>
            <a:ext cx="1241643" cy="125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0237" y="6934901"/>
            <a:ext cx="1292457" cy="130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6481" y="6934902"/>
            <a:ext cx="1267820" cy="127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39045" y="4684336"/>
            <a:ext cx="1285836" cy="129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0616" y="4684336"/>
            <a:ext cx="1339550" cy="134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96299" y="4684337"/>
            <a:ext cx="1275635" cy="127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9181" y="2371229"/>
            <a:ext cx="1267820" cy="127389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7"/>
          <p:cNvSpPr txBox="1"/>
          <p:nvPr/>
        </p:nvSpPr>
        <p:spPr>
          <a:xfrm>
            <a:off x="13655075" y="2371229"/>
            <a:ext cx="4226850" cy="102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Menção de agradecimento</a:t>
            </a:r>
            <a:endParaRPr sz="22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pelo mestre de cerimônias na abertura do evento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27" descr="Menção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231598" y="2371229"/>
            <a:ext cx="1300733" cy="130275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 txBox="1"/>
          <p:nvPr/>
        </p:nvSpPr>
        <p:spPr>
          <a:xfrm>
            <a:off x="13770844" y="7142953"/>
            <a:ext cx="4129200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Vídeo institucional na abertura do evento (1min) 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284471" y="6955776"/>
            <a:ext cx="1275629" cy="1281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7"/>
          <p:cNvSpPr txBox="1"/>
          <p:nvPr/>
        </p:nvSpPr>
        <p:spPr>
          <a:xfrm>
            <a:off x="2428737" y="703378"/>
            <a:ext cx="679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PATROCINADOR OURO</a:t>
            </a:r>
            <a:endParaRPr sz="4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7" name="Google Shape;307;p27"/>
          <p:cNvPicPr preferRelativeResize="0"/>
          <p:nvPr/>
        </p:nvPicPr>
        <p:blipFill rotWithShape="1">
          <a:blip r:embed="rId12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7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2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/>
          <p:nvPr/>
        </p:nvSpPr>
        <p:spPr>
          <a:xfrm>
            <a:off x="0" y="0"/>
            <a:ext cx="18435599" cy="10369800"/>
          </a:xfrm>
          <a:prstGeom prst="rect">
            <a:avLst/>
          </a:prstGeom>
          <a:solidFill>
            <a:srgbClr val="5F497A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8"/>
          <p:cNvSpPr txBox="1"/>
          <p:nvPr/>
        </p:nvSpPr>
        <p:spPr>
          <a:xfrm>
            <a:off x="3432587" y="2611652"/>
            <a:ext cx="3745800" cy="130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Estande de 12 m² com montagem básica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8"/>
          <p:cNvSpPr txBox="1"/>
          <p:nvPr/>
        </p:nvSpPr>
        <p:spPr>
          <a:xfrm>
            <a:off x="3603441" y="7199535"/>
            <a:ext cx="3517650" cy="79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 Inscrições cortesia para o congresso e 6 credenciais de expositor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8"/>
          <p:cNvSpPr txBox="1"/>
          <p:nvPr/>
        </p:nvSpPr>
        <p:spPr>
          <a:xfrm>
            <a:off x="8963132" y="7320106"/>
            <a:ext cx="3276000" cy="55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 simpósio satélite 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15 minutos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8"/>
          <p:cNvSpPr txBox="1"/>
          <p:nvPr/>
        </p:nvSpPr>
        <p:spPr>
          <a:xfrm>
            <a:off x="11290255" y="4946549"/>
            <a:ext cx="401490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Logo em destaque no </a:t>
            </a:r>
            <a:r>
              <a:rPr lang="en-US" sz="225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hotsite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do congresso com </a:t>
            </a:r>
            <a:r>
              <a:rPr lang="en-US" sz="225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hiperlink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para o site do patrocinador</a:t>
            </a:r>
            <a:endParaRPr sz="22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8"/>
          <p:cNvSpPr txBox="1"/>
          <p:nvPr/>
        </p:nvSpPr>
        <p:spPr>
          <a:xfrm>
            <a:off x="5202004" y="4946549"/>
            <a:ext cx="3276000" cy="79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Inserção da logo no material impresso do congresso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8"/>
          <p:cNvSpPr txBox="1"/>
          <p:nvPr/>
        </p:nvSpPr>
        <p:spPr>
          <a:xfrm>
            <a:off x="8758760" y="2458023"/>
            <a:ext cx="389970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Inserção do material impresso</a:t>
            </a:r>
            <a:r>
              <a:rPr lang="en-US" sz="22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pasta 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dos participantes </a:t>
            </a:r>
            <a:endParaRPr sz="19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95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(material fornecido pelo patrocinador)</a:t>
            </a:r>
            <a:endParaRPr sz="195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5915" y="2611656"/>
            <a:ext cx="1251695" cy="125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0835" y="7199535"/>
            <a:ext cx="1302920" cy="130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0679" y="7199535"/>
            <a:ext cx="1278081" cy="128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62764" y="4946549"/>
            <a:ext cx="1296245" cy="129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1065" y="4946550"/>
            <a:ext cx="1285959" cy="128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86887" y="2611656"/>
            <a:ext cx="1278081" cy="127808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8"/>
          <p:cNvSpPr txBox="1"/>
          <p:nvPr/>
        </p:nvSpPr>
        <p:spPr>
          <a:xfrm>
            <a:off x="13765605" y="2458023"/>
            <a:ext cx="4261050" cy="102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Menção de agradecimento</a:t>
            </a:r>
            <a:endParaRPr sz="22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pelo mestre de cerimônias na abertura do congresso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28" descr="Menção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30605" y="2458028"/>
            <a:ext cx="1311261" cy="130704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 txBox="1"/>
          <p:nvPr/>
        </p:nvSpPr>
        <p:spPr>
          <a:xfrm>
            <a:off x="2448407" y="705713"/>
            <a:ext cx="73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PATROCINADOR PRATA</a:t>
            </a:r>
            <a:endParaRPr sz="4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2" name="Google Shape;332;p28"/>
          <p:cNvPicPr preferRelativeResize="0"/>
          <p:nvPr/>
        </p:nvPicPr>
        <p:blipFill rotWithShape="1">
          <a:blip r:embed="rId10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8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"/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5F497A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9"/>
          <p:cNvSpPr txBox="1"/>
          <p:nvPr/>
        </p:nvSpPr>
        <p:spPr>
          <a:xfrm>
            <a:off x="5049325" y="3130525"/>
            <a:ext cx="3715500" cy="1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Estande de 9 m² com montagem básica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9"/>
          <p:cNvSpPr txBox="1"/>
          <p:nvPr/>
        </p:nvSpPr>
        <p:spPr>
          <a:xfrm>
            <a:off x="3464935" y="5868623"/>
            <a:ext cx="3490200" cy="78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 Inscrições cortesia para o congresso e 4 credenciais de expositor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9"/>
          <p:cNvSpPr txBox="1"/>
          <p:nvPr/>
        </p:nvSpPr>
        <p:spPr>
          <a:xfrm>
            <a:off x="11035297" y="3068223"/>
            <a:ext cx="3982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Logo em destaque no </a:t>
            </a:r>
            <a:r>
              <a:rPr lang="en-US" sz="225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hotsite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do congresso com </a:t>
            </a:r>
            <a:r>
              <a:rPr lang="en-US" sz="225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hiperlink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para o site do patrocinador</a:t>
            </a:r>
            <a:endParaRPr sz="22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9"/>
          <p:cNvSpPr txBox="1"/>
          <p:nvPr/>
        </p:nvSpPr>
        <p:spPr>
          <a:xfrm>
            <a:off x="8955210" y="5913097"/>
            <a:ext cx="3249900" cy="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Inserção da logo no material impresso do congresso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4572" y="3130523"/>
            <a:ext cx="1241666" cy="124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770" y="5917821"/>
            <a:ext cx="1292480" cy="129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19243" y="3068223"/>
            <a:ext cx="1285859" cy="128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6458" y="5913097"/>
            <a:ext cx="1275656" cy="127173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9"/>
          <p:cNvSpPr txBox="1"/>
          <p:nvPr/>
        </p:nvSpPr>
        <p:spPr>
          <a:xfrm>
            <a:off x="14100588" y="5868623"/>
            <a:ext cx="3868650" cy="101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Menção de agradecimento pelo mestre de cerimônias na abertura</a:t>
            </a:r>
            <a:r>
              <a:rPr lang="en-US" sz="22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 congresso</a:t>
            </a:r>
            <a:endParaRPr sz="2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29" descr="Mençã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3874" y="5868623"/>
            <a:ext cx="1300755" cy="129656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9"/>
          <p:cNvSpPr txBox="1"/>
          <p:nvPr/>
        </p:nvSpPr>
        <p:spPr>
          <a:xfrm>
            <a:off x="2428770" y="987071"/>
            <a:ext cx="730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PATROCINADOR BRONZE</a:t>
            </a:r>
            <a:endParaRPr sz="4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3" name="Google Shape;353;p29"/>
          <p:cNvPicPr preferRelativeResize="0"/>
          <p:nvPr/>
        </p:nvPicPr>
        <p:blipFill rotWithShape="1">
          <a:blip r:embed="rId8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0"/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30"/>
          <p:cNvPicPr preferRelativeResize="0"/>
          <p:nvPr/>
        </p:nvPicPr>
        <p:blipFill rotWithShape="1">
          <a:blip r:embed="rId3">
            <a:alphaModFix amt="30000"/>
          </a:blip>
          <a:srcRect l="809" t="8561" r="443" b="7747"/>
          <a:stretch/>
        </p:blipFill>
        <p:spPr>
          <a:xfrm>
            <a:off x="10160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0"/>
          <p:cNvSpPr txBox="1"/>
          <p:nvPr/>
        </p:nvSpPr>
        <p:spPr>
          <a:xfrm>
            <a:off x="3424013" y="4458375"/>
            <a:ext cx="11423700" cy="28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AÇÕES DE MERCHANDISING</a:t>
            </a:r>
            <a:endParaRPr sz="9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30"/>
          <p:cNvSpPr/>
          <p:nvPr/>
        </p:nvSpPr>
        <p:spPr>
          <a:xfrm>
            <a:off x="2906325" y="4213538"/>
            <a:ext cx="12475350" cy="336465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0"/>
          <p:cNvSpPr/>
          <p:nvPr/>
        </p:nvSpPr>
        <p:spPr>
          <a:xfrm>
            <a:off x="6360160" y="1361440"/>
            <a:ext cx="6096000" cy="229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8320" y="1544057"/>
            <a:ext cx="4734560" cy="20119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0"/>
          <p:cNvSpPr txBox="1"/>
          <p:nvPr/>
        </p:nvSpPr>
        <p:spPr>
          <a:xfrm>
            <a:off x="3432150" y="7769538"/>
            <a:ext cx="11423700" cy="584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Obs.: Exclusivo para patrocinadores</a:t>
            </a:r>
            <a:endParaRPr sz="2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66747" y="-7619"/>
            <a:ext cx="17121252" cy="1028744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1"/>
          <p:cNvSpPr/>
          <p:nvPr/>
        </p:nvSpPr>
        <p:spPr>
          <a:xfrm>
            <a:off x="3086096" y="2751548"/>
            <a:ext cx="7890300" cy="41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7"/>
              <a:buFont typeface="Arial"/>
              <a:buNone/>
            </a:pPr>
            <a:r>
              <a:rPr lang="en-US" sz="2177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Patrocínio do Coquetel de Abertura</a:t>
            </a:r>
            <a:endParaRPr sz="2177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2333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✔"/>
            </a:pPr>
            <a:r>
              <a:rPr lang="en-US" sz="190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Sinalização do local </a:t>
            </a:r>
            <a:r>
              <a:rPr lang="en-US" sz="163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(fornecido pelo patrocinador)</a:t>
            </a:r>
            <a:r>
              <a:rPr lang="en-US" sz="190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1123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2333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✔"/>
            </a:pPr>
            <a:r>
              <a:rPr lang="en-US" sz="190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Distribuição de material durante o coquetel</a:t>
            </a:r>
            <a:br>
              <a:rPr lang="en-US" sz="190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63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(fornecido pelo patrocinador);</a:t>
            </a: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1123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2333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✔"/>
            </a:pPr>
            <a:r>
              <a:rPr lang="en-US" sz="190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Apresentação de vídeo Institucional durante o coquetel</a:t>
            </a:r>
            <a:br>
              <a:rPr lang="en-US" sz="190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63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(fornecido pelo  patrocinador);</a:t>
            </a: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1123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2333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✔"/>
            </a:pPr>
            <a:r>
              <a:rPr lang="en-US" sz="190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Decoração personalizada do espaço</a:t>
            </a:r>
            <a:r>
              <a:rPr lang="en-US" sz="163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163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63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(fornecido pelo patrocinador);</a:t>
            </a: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1123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3308" marR="0" lvl="0" indent="-2333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✔"/>
            </a:pPr>
            <a:r>
              <a:rPr lang="en-US" sz="1904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Citação pelo cerimonial.</a:t>
            </a: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3" name="Google Shape;37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12018" y="6266506"/>
            <a:ext cx="5380340" cy="301322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6666"/>
              </a:srgbClr>
            </a:outerShdw>
          </a:effectLst>
        </p:spPr>
      </p:pic>
      <p:pic>
        <p:nvPicPr>
          <p:cNvPr id="374" name="Google Shape;374;p31" descr="C:\Users\X-Strike\Desktop\dsc0241ag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12018" y="2540764"/>
            <a:ext cx="5380343" cy="303688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1"/>
          <p:cNvSpPr txBox="1"/>
          <p:nvPr/>
        </p:nvSpPr>
        <p:spPr>
          <a:xfrm>
            <a:off x="3086096" y="957761"/>
            <a:ext cx="109509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F497A"/>
                </a:solidFill>
                <a:latin typeface="Open Sans"/>
                <a:ea typeface="Open Sans"/>
                <a:cs typeface="Open Sans"/>
                <a:sym typeface="Open Sans"/>
              </a:rPr>
              <a:t>COQUETEL DE ABERTURA</a:t>
            </a:r>
            <a:endParaRPr sz="4000" b="1" i="0" u="none" strike="noStrike" cap="none">
              <a:solidFill>
                <a:srgbClr val="5F497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31"/>
          <p:cNvSpPr/>
          <p:nvPr/>
        </p:nvSpPr>
        <p:spPr>
          <a:xfrm>
            <a:off x="4550459" y="8534368"/>
            <a:ext cx="4115196" cy="62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1"/>
          <p:cNvPicPr preferRelativeResize="0"/>
          <p:nvPr/>
        </p:nvPicPr>
        <p:blipFill rotWithShape="1">
          <a:blip r:embed="rId6">
            <a:alphaModFix/>
          </a:blip>
          <a:srcRect r="90510"/>
          <a:stretch/>
        </p:blipFill>
        <p:spPr>
          <a:xfrm>
            <a:off x="0" y="0"/>
            <a:ext cx="130409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1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7466735" y="5490388"/>
            <a:ext cx="3349070" cy="340749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l="35147" t="8374" r="25488"/>
          <a:stretch/>
        </p:blipFill>
        <p:spPr>
          <a:xfrm>
            <a:off x="1172149" y="10500"/>
            <a:ext cx="6628625" cy="1026296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8955322" y="2736980"/>
            <a:ext cx="8461500" cy="677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A SONAFE – Sociedade Nacional de Fisioterapia e da Atividade Física, tem como principais objetivos incentivar a educação continuada do sócio, por meio da realização de CONGRESSOS, reuniões científicas periódicas regionais, da formalização de convênios com associações internacionais e revistas científicas, além do fortalecimento do PROFISSIONAL, bem como incentivando os sócios a fazerem parte de fato da Sociedade e a serem expoentes científicos da categoria.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Entre os sócios estão desde fisioterapeutas de renome que atuam em seleções nacionais e grandes clubes brasileiros, passando por pesquisadores de universidades brasileiras e também fisioterapeutas que tratam de atletas amadores dentro de suas clínicas privadas.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Atentos a estes objetivos da SONAFE Nacional, as Regionais do Paraná, Santa Catarina e Rio Grande do Sul irão realizar no dias 19, 20 e 21 de maio de 2022 o I Congresso Sul-brasileiro da SONAFE. Um evento regional e profissional, com objetivo de integrar os profissionais da área, proporcionar network, qualificar e fortalecer a especialidade.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Esperamos por vocês em Florianópolis em 2022!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9054537" y="1605271"/>
            <a:ext cx="3658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4400" b="1" i="0" u="none" strike="noStrike" cap="non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O EVENTO</a:t>
            </a:r>
            <a:endParaRPr sz="4400" b="1" i="0" u="none" strike="noStrike" cap="none">
              <a:solidFill>
                <a:srgbClr val="674EA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7388" y="460773"/>
            <a:ext cx="3630169" cy="16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 rot="-5400000">
            <a:off x="-244603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 descr="Logotipo do comercia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4191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7619"/>
            <a:ext cx="18288000" cy="1028744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/>
        </p:nvSpPr>
        <p:spPr>
          <a:xfrm>
            <a:off x="3086100" y="1916475"/>
            <a:ext cx="12498000" cy="16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r>
              <a:rPr lang="en-US" sz="244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Bolsa personalizada indicada para guarda e transporte de produtos e materiais, leve, prática e resistente para uso diário. Esta bolsa contribuirá de forma eficaz na valorização de sua marca e proporcionará praticidade ao congressista</a:t>
            </a:r>
            <a:endParaRPr sz="2449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32"/>
          <p:cNvSpPr txBox="1"/>
          <p:nvPr/>
        </p:nvSpPr>
        <p:spPr>
          <a:xfrm>
            <a:off x="4009226" y="4281612"/>
            <a:ext cx="3146417" cy="41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r>
              <a:rPr lang="en-US" sz="1904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BOLSA FECHADA</a:t>
            </a:r>
            <a:endParaRPr sz="1904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2"/>
          <p:cNvSpPr txBox="1"/>
          <p:nvPr/>
        </p:nvSpPr>
        <p:spPr>
          <a:xfrm>
            <a:off x="3184297" y="807500"/>
            <a:ext cx="627143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F497A"/>
                </a:solidFill>
                <a:latin typeface="Open Sans"/>
                <a:ea typeface="Open Sans"/>
                <a:cs typeface="Open Sans"/>
                <a:sym typeface="Open Sans"/>
              </a:rPr>
              <a:t>PASTA DO EVENTO</a:t>
            </a:r>
            <a:endParaRPr sz="4000" b="1" i="0" u="none" strike="noStrike" cap="none">
              <a:solidFill>
                <a:srgbClr val="5F497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32"/>
          <p:cNvSpPr txBox="1"/>
          <p:nvPr/>
        </p:nvSpPr>
        <p:spPr>
          <a:xfrm rot="-5400000">
            <a:off x="16595013" y="4857426"/>
            <a:ext cx="2796388" cy="46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124400" rIns="124400" bIns="124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r>
              <a:rPr lang="en-US" sz="1361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Imagem meramente ilustrativa</a:t>
            </a:r>
            <a:endParaRPr sz="1361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32"/>
          <p:cNvPicPr preferRelativeResize="0"/>
          <p:nvPr/>
        </p:nvPicPr>
        <p:blipFill rotWithShape="1">
          <a:blip r:embed="rId4">
            <a:alphaModFix/>
          </a:blip>
          <a:srcRect t="24687"/>
          <a:stretch/>
        </p:blipFill>
        <p:spPr>
          <a:xfrm>
            <a:off x="3284241" y="4731806"/>
            <a:ext cx="4951840" cy="372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4726" y="4610856"/>
            <a:ext cx="5578232" cy="421714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2"/>
          <p:cNvSpPr txBox="1"/>
          <p:nvPr/>
        </p:nvSpPr>
        <p:spPr>
          <a:xfrm>
            <a:off x="10108268" y="4121768"/>
            <a:ext cx="5901756" cy="71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r>
              <a:rPr lang="en-US" sz="1904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BOLSA COM BOLSO ABERTO, DEIXANDO</a:t>
            </a: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r>
              <a:rPr lang="en-US" sz="1904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AMOSTRA O LOGO DO APOIADOR</a:t>
            </a:r>
            <a:endParaRPr sz="1904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2"/>
          <p:cNvSpPr/>
          <p:nvPr/>
        </p:nvSpPr>
        <p:spPr>
          <a:xfrm>
            <a:off x="7425854" y="9143020"/>
            <a:ext cx="2370194" cy="62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32"/>
          <p:cNvPicPr preferRelativeResize="0"/>
          <p:nvPr/>
        </p:nvPicPr>
        <p:blipFill rotWithShape="1">
          <a:blip r:embed="rId6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2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2"/>
          <p:cNvSpPr/>
          <p:nvPr/>
        </p:nvSpPr>
        <p:spPr>
          <a:xfrm>
            <a:off x="4009226" y="6807200"/>
            <a:ext cx="2314200" cy="7113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LOGO EVENTO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"/>
          <p:cNvSpPr txBox="1"/>
          <p:nvPr/>
        </p:nvSpPr>
        <p:spPr>
          <a:xfrm>
            <a:off x="2875625" y="902850"/>
            <a:ext cx="115149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F497A"/>
                </a:solidFill>
                <a:latin typeface="Open Sans"/>
                <a:ea typeface="Open Sans"/>
                <a:cs typeface="Open Sans"/>
                <a:sym typeface="Open Sans"/>
              </a:rPr>
              <a:t>BANNER ELETRONICO NO SITE DO EVENTO</a:t>
            </a:r>
            <a:endParaRPr sz="4000" b="1" i="0" u="none" strike="noStrike" cap="none">
              <a:solidFill>
                <a:srgbClr val="5F497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4" name="Google Shape;404;p33"/>
          <p:cNvSpPr txBox="1"/>
          <p:nvPr/>
        </p:nvSpPr>
        <p:spPr>
          <a:xfrm rot="-5400000">
            <a:off x="16455933" y="4769949"/>
            <a:ext cx="2796388" cy="46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124400" rIns="124400" bIns="124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r>
              <a:rPr lang="en-US" sz="1361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Imagem meramente ilustrativa</a:t>
            </a:r>
            <a:endParaRPr sz="1361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33"/>
          <p:cNvPicPr preferRelativeResize="0"/>
          <p:nvPr/>
        </p:nvPicPr>
        <p:blipFill rotWithShape="1">
          <a:blip r:embed="rId3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3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-7619"/>
            <a:ext cx="18288000" cy="1028744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3"/>
          <p:cNvSpPr txBox="1"/>
          <p:nvPr/>
        </p:nvSpPr>
        <p:spPr>
          <a:xfrm>
            <a:off x="2565626" y="2691274"/>
            <a:ext cx="5985000" cy="3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r>
              <a:rPr lang="en-US" sz="244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hotsite do evento é uma das principais portas de comunicação entre os congressistas e a comissão organizadora do evento, sendo acessado diariamente pelo público alvo do evento.</a:t>
            </a:r>
            <a:endParaRPr sz="2449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10" name="Google Shape;410;p33"/>
          <p:cNvGrpSpPr/>
          <p:nvPr/>
        </p:nvGrpSpPr>
        <p:grpSpPr>
          <a:xfrm>
            <a:off x="9159767" y="3474742"/>
            <a:ext cx="7342586" cy="4813400"/>
            <a:chOff x="5231183" y="2553455"/>
            <a:chExt cx="5395786" cy="3537184"/>
          </a:xfrm>
        </p:grpSpPr>
        <p:grpSp>
          <p:nvGrpSpPr>
            <p:cNvPr id="411" name="Google Shape;411;p33"/>
            <p:cNvGrpSpPr/>
            <p:nvPr/>
          </p:nvGrpSpPr>
          <p:grpSpPr>
            <a:xfrm>
              <a:off x="5231183" y="2553455"/>
              <a:ext cx="5395786" cy="3537184"/>
              <a:chOff x="4572000" y="1563638"/>
              <a:chExt cx="4707133" cy="3067543"/>
            </a:xfrm>
          </p:grpSpPr>
          <p:pic>
            <p:nvPicPr>
              <p:cNvPr id="412" name="Google Shape;412;p3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572000" y="1563638"/>
                <a:ext cx="4707133" cy="306754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3" name="Google Shape;413;p33"/>
              <p:cNvSpPr/>
              <p:nvPr/>
            </p:nvSpPr>
            <p:spPr>
              <a:xfrm>
                <a:off x="5494182" y="2643758"/>
                <a:ext cx="2894100" cy="810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4400" tIns="62175" rIns="124400" bIns="621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49"/>
                  <a:buFont typeface="Arial"/>
                  <a:buNone/>
                </a:pPr>
                <a:endParaRPr sz="2449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33"/>
              <p:cNvSpPr txBox="1"/>
              <p:nvPr/>
            </p:nvSpPr>
            <p:spPr>
              <a:xfrm>
                <a:off x="5796136" y="2891720"/>
                <a:ext cx="2232300" cy="34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400" tIns="62175" rIns="124400" bIns="621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722"/>
                  <a:buFont typeface="Arial"/>
                  <a:buNone/>
                </a:pPr>
                <a:r>
                  <a:rPr lang="en-US" sz="2722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SUA MARCA AQUI</a:t>
                </a:r>
                <a:endParaRPr sz="2722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5" name="Google Shape;415;p3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148064" y="1707654"/>
                <a:ext cx="3456384" cy="7920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16" name="Google Shape;416;p33"/>
            <p:cNvSpPr/>
            <p:nvPr/>
          </p:nvSpPr>
          <p:spPr>
            <a:xfrm>
              <a:off x="5885900" y="2716275"/>
              <a:ext cx="4012500" cy="2444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4400" tIns="124400" rIns="124400" bIns="124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4"/>
                <a:buFont typeface="Arial"/>
                <a:buNone/>
              </a:pPr>
              <a:endParaRPr sz="190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7" name="Google Shape;417;p33"/>
            <p:cNvPicPr preferRelativeResize="0"/>
            <p:nvPr/>
          </p:nvPicPr>
          <p:blipFill rotWithShape="1">
            <a:blip r:embed="rId8">
              <a:alphaModFix/>
            </a:blip>
            <a:srcRect l="7923" t="29918" r="10729" b="37777"/>
            <a:stretch/>
          </p:blipFill>
          <p:spPr>
            <a:xfrm>
              <a:off x="5885900" y="2716275"/>
              <a:ext cx="4012477" cy="889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33"/>
            <p:cNvSpPr/>
            <p:nvPr/>
          </p:nvSpPr>
          <p:spPr>
            <a:xfrm>
              <a:off x="6307450" y="3922400"/>
              <a:ext cx="3143400" cy="819300"/>
            </a:xfrm>
            <a:prstGeom prst="rect">
              <a:avLst/>
            </a:prstGeom>
            <a:solidFill>
              <a:srgbClr val="F37435"/>
            </a:solidFill>
            <a:ln>
              <a:noFill/>
            </a:ln>
          </p:spPr>
          <p:txBody>
            <a:bodyPr spcFirstLastPara="1" wrap="square" lIns="124400" tIns="124400" rIns="124400" bIns="124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4"/>
                <a:buFont typeface="Arial"/>
                <a:buNone/>
              </a:pPr>
              <a:endParaRPr sz="190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3"/>
            <p:cNvSpPr txBox="1"/>
            <p:nvPr/>
          </p:nvSpPr>
          <p:spPr>
            <a:xfrm>
              <a:off x="6763400" y="4131950"/>
              <a:ext cx="22575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400" tIns="124400" rIns="124400" bIns="1244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77"/>
                <a:buFont typeface="Arial"/>
                <a:buNone/>
              </a:pPr>
              <a:r>
                <a:rPr lang="en-US" sz="2177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SUA MARCA AQUI</a:t>
              </a:r>
              <a:endParaRPr sz="217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0" name="Google Shape;420;p33"/>
          <p:cNvSpPr/>
          <p:nvPr/>
        </p:nvSpPr>
        <p:spPr>
          <a:xfrm>
            <a:off x="2857519" y="8239505"/>
            <a:ext cx="6237300" cy="14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3"/>
          <p:cNvSpPr/>
          <p:nvPr/>
        </p:nvSpPr>
        <p:spPr>
          <a:xfrm>
            <a:off x="10078538" y="3674359"/>
            <a:ext cx="5432100" cy="334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3"/>
          <p:cNvSpPr/>
          <p:nvPr/>
        </p:nvSpPr>
        <p:spPr>
          <a:xfrm>
            <a:off x="10624180" y="4906167"/>
            <a:ext cx="4277400" cy="1197000"/>
          </a:xfrm>
          <a:prstGeom prst="rect">
            <a:avLst/>
          </a:prstGeom>
          <a:solidFill>
            <a:srgbClr val="674EA7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SUA MARCA AQUI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7619"/>
            <a:ext cx="18288000" cy="1028744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4"/>
          <p:cNvSpPr txBox="1"/>
          <p:nvPr/>
        </p:nvSpPr>
        <p:spPr>
          <a:xfrm>
            <a:off x="3086108" y="861449"/>
            <a:ext cx="98115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F497A"/>
                </a:solidFill>
                <a:latin typeface="Open Sans"/>
                <a:ea typeface="Open Sans"/>
                <a:cs typeface="Open Sans"/>
                <a:sym typeface="Open Sans"/>
              </a:rPr>
              <a:t>BARBANTE CREDENCIAL</a:t>
            </a:r>
            <a:endParaRPr sz="4000" b="1" i="0" u="none" strike="noStrike" cap="none">
              <a:solidFill>
                <a:srgbClr val="5F497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34"/>
          <p:cNvSpPr txBox="1"/>
          <p:nvPr/>
        </p:nvSpPr>
        <p:spPr>
          <a:xfrm>
            <a:off x="3086100" y="2431525"/>
            <a:ext cx="8244600" cy="3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86"/>
              <a:buFont typeface="Arial"/>
              <a:buNone/>
            </a:pPr>
            <a:r>
              <a:rPr lang="en-US" sz="2586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Inserção da logomarca do patrocinador no cordão da credencial dos congressistas e palestrantes, junto com a logomarca do Congresso.</a:t>
            </a:r>
            <a:endParaRPr sz="2313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endParaRPr sz="2313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endParaRPr sz="2313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7"/>
              <a:buFont typeface="Arial"/>
              <a:buNone/>
            </a:pPr>
            <a:r>
              <a:rPr lang="en-US" sz="2177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Material: </a:t>
            </a:r>
            <a:r>
              <a:rPr lang="en-US" sz="2177" b="0" i="1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Cordão acetinado, 20 mm x 28 cm,</a:t>
            </a:r>
            <a:endParaRPr sz="2586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7"/>
              <a:buFont typeface="Arial"/>
              <a:buNone/>
            </a:pPr>
            <a:r>
              <a:rPr lang="en-US" sz="2177" b="0" i="1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impressão digital, sem limite de cores, dupla face,</a:t>
            </a:r>
            <a:endParaRPr sz="2586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7"/>
              <a:buFont typeface="Arial"/>
              <a:buNone/>
            </a:pPr>
            <a:r>
              <a:rPr lang="en-US" sz="2177" b="0" i="1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acabamento clips com anel e fixador</a:t>
            </a:r>
            <a:r>
              <a:rPr lang="en-US" sz="2313" b="0" i="1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313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1" name="Google Shape;431;p34"/>
          <p:cNvSpPr/>
          <p:nvPr/>
        </p:nvSpPr>
        <p:spPr>
          <a:xfrm>
            <a:off x="4219601" y="8295584"/>
            <a:ext cx="8518308" cy="62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4"/>
          <p:cNvSpPr txBox="1"/>
          <p:nvPr/>
        </p:nvSpPr>
        <p:spPr>
          <a:xfrm rot="-5400000">
            <a:off x="16448351" y="4905771"/>
            <a:ext cx="2796388" cy="46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124400" rIns="124400" bIns="124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r>
              <a:rPr lang="en-US" sz="1361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Imagem meramente ilustrativa</a:t>
            </a:r>
            <a:endParaRPr sz="1361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4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4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8650" y="2637725"/>
            <a:ext cx="10226708" cy="654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7619"/>
            <a:ext cx="18288000" cy="1028744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5"/>
          <p:cNvSpPr txBox="1"/>
          <p:nvPr/>
        </p:nvSpPr>
        <p:spPr>
          <a:xfrm>
            <a:off x="3200256" y="2596118"/>
            <a:ext cx="83361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86"/>
              <a:buFont typeface="Arial"/>
              <a:buNone/>
            </a:pPr>
            <a:r>
              <a:rPr lang="en-US" sz="2586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auditório principal é um ambiente ideal para promover reflexões positivas junto a sua marca.</a:t>
            </a:r>
            <a:endParaRPr sz="2586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35"/>
          <p:cNvSpPr txBox="1"/>
          <p:nvPr/>
        </p:nvSpPr>
        <p:spPr>
          <a:xfrm>
            <a:off x="3200256" y="3842143"/>
            <a:ext cx="6683400" cy="16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1"/>
              <a:buFont typeface="Arial"/>
              <a:buNone/>
            </a:pPr>
            <a:r>
              <a:rPr lang="en-US" sz="2041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Colocação de capas personalizadas para as cadeiras do auditório principal.</a:t>
            </a:r>
            <a:endParaRPr sz="2449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r>
              <a:rPr lang="en-US" sz="1904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Material: </a:t>
            </a:r>
            <a:r>
              <a:rPr lang="en-US" sz="1904" b="0" i="1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Aplicação da logomarca nas capas das cadeiras. Material fornecido pela organização.</a:t>
            </a: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5" name="Google Shape;445;p35"/>
          <p:cNvSpPr txBox="1"/>
          <p:nvPr/>
        </p:nvSpPr>
        <p:spPr>
          <a:xfrm>
            <a:off x="3086100" y="1275573"/>
            <a:ext cx="98115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rPr>
              <a:t>CAPA PARA CADEIRA</a:t>
            </a:r>
            <a:endParaRPr sz="4000" b="1" i="0" u="none" strike="noStrike" cap="none">
              <a:solidFill>
                <a:srgbClr val="5F49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5048227" y="9402475"/>
            <a:ext cx="64884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5"/>
          <p:cNvSpPr txBox="1"/>
          <p:nvPr/>
        </p:nvSpPr>
        <p:spPr>
          <a:xfrm rot="-5400000">
            <a:off x="16557746" y="4905771"/>
            <a:ext cx="2796388" cy="46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124400" rIns="124400" bIns="124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r>
              <a:rPr lang="en-US" sz="1361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Imagem meramente ilustrativa</a:t>
            </a:r>
            <a:endParaRPr sz="1361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35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5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/>
          <p:cNvPicPr preferRelativeResize="0"/>
          <p:nvPr/>
        </p:nvPicPr>
        <p:blipFill rotWithShape="1">
          <a:blip r:embed="rId6">
            <a:alphaModFix/>
          </a:blip>
          <a:srcRect t="10762"/>
          <a:stretch/>
        </p:blipFill>
        <p:spPr>
          <a:xfrm>
            <a:off x="11536475" y="2108075"/>
            <a:ext cx="5476025" cy="690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5"/>
          <p:cNvPicPr preferRelativeResize="0"/>
          <p:nvPr/>
        </p:nvPicPr>
        <p:blipFill rotWithShape="1">
          <a:blip r:embed="rId6">
            <a:alphaModFix/>
          </a:blip>
          <a:srcRect t="9934"/>
          <a:stretch/>
        </p:blipFill>
        <p:spPr>
          <a:xfrm>
            <a:off x="7738550" y="5475650"/>
            <a:ext cx="2581575" cy="328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5"/>
          <p:cNvPicPr preferRelativeResize="0"/>
          <p:nvPr/>
        </p:nvPicPr>
        <p:blipFill rotWithShape="1">
          <a:blip r:embed="rId6">
            <a:alphaModFix/>
          </a:blip>
          <a:srcRect t="9934"/>
          <a:stretch/>
        </p:blipFill>
        <p:spPr>
          <a:xfrm>
            <a:off x="5903875" y="5598750"/>
            <a:ext cx="2581575" cy="328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5"/>
          <p:cNvPicPr preferRelativeResize="0"/>
          <p:nvPr/>
        </p:nvPicPr>
        <p:blipFill rotWithShape="1">
          <a:blip r:embed="rId6">
            <a:alphaModFix/>
          </a:blip>
          <a:srcRect t="9934"/>
          <a:stretch/>
        </p:blipFill>
        <p:spPr>
          <a:xfrm>
            <a:off x="4059650" y="5726825"/>
            <a:ext cx="2581575" cy="328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7619"/>
            <a:ext cx="18288000" cy="1028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6"/>
          <p:cNvPicPr preferRelativeResize="0"/>
          <p:nvPr/>
        </p:nvPicPr>
        <p:blipFill rotWithShape="1">
          <a:blip r:embed="rId4">
            <a:alphaModFix/>
          </a:blip>
          <a:srcRect r="17925"/>
          <a:stretch/>
        </p:blipFill>
        <p:spPr>
          <a:xfrm>
            <a:off x="1304097" y="2660993"/>
            <a:ext cx="16983902" cy="5731167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6"/>
          <p:cNvSpPr/>
          <p:nvPr/>
        </p:nvSpPr>
        <p:spPr>
          <a:xfrm>
            <a:off x="9782880" y="3442033"/>
            <a:ext cx="6274523" cy="1566386"/>
          </a:xfrm>
          <a:prstGeom prst="rect">
            <a:avLst/>
          </a:prstGeom>
          <a:solidFill>
            <a:srgbClr val="351C75"/>
          </a:solidFill>
          <a:ln w="9525" cap="flat" cmpd="sng">
            <a:solidFill>
              <a:srgbClr val="E7E4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4400" tIns="124400" rIns="124400" bIns="12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76630" y="7072097"/>
            <a:ext cx="2987581" cy="217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5856" y="7072097"/>
            <a:ext cx="3030773" cy="220875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6"/>
          <p:cNvSpPr/>
          <p:nvPr/>
        </p:nvSpPr>
        <p:spPr>
          <a:xfrm>
            <a:off x="10040848" y="3648971"/>
            <a:ext cx="6085920" cy="1170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233308" marR="0" lvl="0" indent="-23330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✔"/>
            </a:pPr>
            <a:r>
              <a:rPr lang="en-US" sz="1904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Palestra de </a:t>
            </a:r>
            <a:r>
              <a:rPr lang="en-US" sz="1904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30 minutos;</a:t>
            </a:r>
            <a:endParaRPr sz="1904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3308" marR="0" lvl="0" indent="-23330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✔"/>
            </a:pPr>
            <a:r>
              <a:rPr lang="en-US" sz="1904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Distribuição de materiais e </a:t>
            </a:r>
            <a:r>
              <a:rPr lang="en-US" sz="1904" b="0" i="1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lunch box </a:t>
            </a:r>
            <a:r>
              <a:rPr lang="en-US" sz="1904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dentro da sala.</a:t>
            </a: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6"/>
          <p:cNvSpPr/>
          <p:nvPr/>
        </p:nvSpPr>
        <p:spPr>
          <a:xfrm>
            <a:off x="3494267" y="9010954"/>
            <a:ext cx="4423949" cy="84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endParaRPr sz="1361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6"/>
          <p:cNvSpPr txBox="1"/>
          <p:nvPr/>
        </p:nvSpPr>
        <p:spPr>
          <a:xfrm>
            <a:off x="3169041" y="952173"/>
            <a:ext cx="109509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Simpósio Satélite</a:t>
            </a:r>
            <a:endParaRPr sz="4000" b="1" i="0" u="none" strike="noStrike" cap="none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9" name="Google Shape;469;p36"/>
          <p:cNvPicPr preferRelativeResize="0"/>
          <p:nvPr/>
        </p:nvPicPr>
        <p:blipFill rotWithShape="1">
          <a:blip r:embed="rId7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6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7619"/>
            <a:ext cx="18288000" cy="1028744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7"/>
          <p:cNvSpPr txBox="1"/>
          <p:nvPr/>
        </p:nvSpPr>
        <p:spPr>
          <a:xfrm>
            <a:off x="2591721" y="3005510"/>
            <a:ext cx="7184065" cy="276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r>
              <a:rPr lang="en-US" sz="244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Além de palestras, debates, reuniões, exposição de produtos, um evento deve ser sustentável. </a:t>
            </a:r>
            <a:endParaRPr sz="244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endParaRPr sz="244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r>
              <a:rPr lang="en-US" sz="244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Dessa forma pretendemos utilizar durante o evento o Copo Eco, não iremos fornecer copos descartáveis.</a:t>
            </a:r>
            <a:endParaRPr sz="24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endParaRPr sz="244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r>
              <a:rPr lang="en-US" sz="244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copo eco será entregue junto com o kit do evento.</a:t>
            </a:r>
            <a:endParaRPr sz="244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37"/>
          <p:cNvSpPr txBox="1"/>
          <p:nvPr/>
        </p:nvSpPr>
        <p:spPr>
          <a:xfrm>
            <a:off x="4219601" y="1022111"/>
            <a:ext cx="9811444" cy="125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60"/>
              <a:buFont typeface="Arial"/>
              <a:buNone/>
            </a:pPr>
            <a:r>
              <a:rPr lang="en-US" sz="626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Copos personalizados</a:t>
            </a:r>
            <a:endParaRPr sz="6260" b="1" i="0" u="none" strike="noStrike" cap="none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37"/>
          <p:cNvSpPr txBox="1"/>
          <p:nvPr/>
        </p:nvSpPr>
        <p:spPr>
          <a:xfrm rot="-5400000">
            <a:off x="16432289" y="4408659"/>
            <a:ext cx="27963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124400" rIns="124400" bIns="124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r>
              <a:rPr lang="en-US" sz="1361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Imagem meramente ilustrativa</a:t>
            </a:r>
            <a:endParaRPr sz="1361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37"/>
          <p:cNvPicPr preferRelativeResize="0"/>
          <p:nvPr/>
        </p:nvPicPr>
        <p:blipFill rotWithShape="1">
          <a:blip r:embed="rId4">
            <a:alphaModFix/>
          </a:blip>
          <a:srcRect t="76555" r="65461"/>
          <a:stretch/>
        </p:blipFill>
        <p:spPr>
          <a:xfrm>
            <a:off x="1117600" y="8373741"/>
            <a:ext cx="17170401" cy="190608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7"/>
          <p:cNvSpPr/>
          <p:nvPr/>
        </p:nvSpPr>
        <p:spPr>
          <a:xfrm>
            <a:off x="3912290" y="9313849"/>
            <a:ext cx="2370194" cy="62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37"/>
          <p:cNvPicPr preferRelativeResize="0"/>
          <p:nvPr/>
        </p:nvPicPr>
        <p:blipFill rotWithShape="1">
          <a:blip r:embed="rId5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7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p37"/>
          <p:cNvGrpSpPr/>
          <p:nvPr/>
        </p:nvGrpSpPr>
        <p:grpSpPr>
          <a:xfrm>
            <a:off x="9846125" y="3499000"/>
            <a:ext cx="7211924" cy="5391349"/>
            <a:chOff x="9894500" y="3922500"/>
            <a:chExt cx="7211924" cy="5391349"/>
          </a:xfrm>
        </p:grpSpPr>
        <p:pic>
          <p:nvPicPr>
            <p:cNvPr id="487" name="Google Shape;487;p37"/>
            <p:cNvPicPr preferRelativeResize="0"/>
            <p:nvPr/>
          </p:nvPicPr>
          <p:blipFill rotWithShape="1">
            <a:blip r:embed="rId7">
              <a:alphaModFix/>
            </a:blip>
            <a:srcRect l="43997" t="29217" r="44193" b="30586"/>
            <a:stretch/>
          </p:blipFill>
          <p:spPr>
            <a:xfrm>
              <a:off x="9894500" y="3922500"/>
              <a:ext cx="2751299" cy="5391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37"/>
            <p:cNvPicPr preferRelativeResize="0"/>
            <p:nvPr/>
          </p:nvPicPr>
          <p:blipFill rotWithShape="1">
            <a:blip r:embed="rId7">
              <a:alphaModFix/>
            </a:blip>
            <a:srcRect l="43997" t="29217" r="44193" b="30586"/>
            <a:stretch/>
          </p:blipFill>
          <p:spPr>
            <a:xfrm>
              <a:off x="14355125" y="3922500"/>
              <a:ext cx="2751299" cy="53913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9" name="Google Shape;489;p37"/>
          <p:cNvPicPr preferRelativeResize="0"/>
          <p:nvPr/>
        </p:nvPicPr>
        <p:blipFill rotWithShape="1">
          <a:blip r:embed="rId7">
            <a:alphaModFix/>
          </a:blip>
          <a:srcRect l="43997" t="29217" r="44193" b="30586"/>
          <a:stretch/>
        </p:blipFill>
        <p:spPr>
          <a:xfrm>
            <a:off x="11755163" y="3005512"/>
            <a:ext cx="3393848" cy="665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7619"/>
            <a:ext cx="18288000" cy="1028744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8"/>
          <p:cNvSpPr txBox="1"/>
          <p:nvPr/>
        </p:nvSpPr>
        <p:spPr>
          <a:xfrm>
            <a:off x="3007360" y="2596118"/>
            <a:ext cx="7323600" cy="21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86"/>
              <a:buFont typeface="Arial"/>
              <a:buNone/>
            </a:pPr>
            <a:r>
              <a:rPr lang="en-US" sz="2586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Canetas esferográficas com impressão do logo do evento e do patrocinador, distribuída para todos os congressistas e palestrantes do evento.</a:t>
            </a:r>
            <a:endParaRPr sz="1904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86"/>
              <a:buFont typeface="Arial"/>
              <a:buNone/>
            </a:pPr>
            <a:endParaRPr sz="2586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Google Shape;496;p38"/>
          <p:cNvSpPr txBox="1"/>
          <p:nvPr/>
        </p:nvSpPr>
        <p:spPr>
          <a:xfrm>
            <a:off x="3086110" y="4535715"/>
            <a:ext cx="54759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r>
              <a:rPr lang="en-US" sz="190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Material: </a:t>
            </a:r>
            <a:r>
              <a:rPr lang="en-US" sz="1904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Caneta oferecida pela organização do evento – Impressão em serigrafia.</a:t>
            </a:r>
            <a:endParaRPr sz="190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38"/>
          <p:cNvSpPr txBox="1"/>
          <p:nvPr/>
        </p:nvSpPr>
        <p:spPr>
          <a:xfrm>
            <a:off x="3086100" y="966522"/>
            <a:ext cx="98115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F497A"/>
                </a:solidFill>
                <a:latin typeface="Open Sans"/>
                <a:ea typeface="Open Sans"/>
                <a:cs typeface="Open Sans"/>
                <a:sym typeface="Open Sans"/>
              </a:rPr>
              <a:t>CANETA PERSONALIZADA</a:t>
            </a:r>
            <a:endParaRPr sz="4000" b="1" i="0" u="none" strike="noStrike" cap="none">
              <a:solidFill>
                <a:srgbClr val="5F497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9" name="Google Shape;499;p38"/>
          <p:cNvSpPr txBox="1"/>
          <p:nvPr/>
        </p:nvSpPr>
        <p:spPr>
          <a:xfrm rot="-5400000">
            <a:off x="16482954" y="4973029"/>
            <a:ext cx="2796388" cy="46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124400" rIns="124400" bIns="124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r>
              <a:rPr lang="en-US" sz="1361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Imagem meramente ilustrativa</a:t>
            </a:r>
            <a:endParaRPr sz="1361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8"/>
          <p:cNvSpPr/>
          <p:nvPr/>
        </p:nvSpPr>
        <p:spPr>
          <a:xfrm>
            <a:off x="4290184" y="7445693"/>
            <a:ext cx="8518308" cy="62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38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8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73301" y="966513"/>
            <a:ext cx="1931975" cy="84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55494">
            <a:off x="12493013" y="966525"/>
            <a:ext cx="1931975" cy="84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79423">
            <a:off x="13433428" y="1224088"/>
            <a:ext cx="1931976" cy="84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7619"/>
            <a:ext cx="18288000" cy="1028744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9"/>
          <p:cNvSpPr txBox="1"/>
          <p:nvPr/>
        </p:nvSpPr>
        <p:spPr>
          <a:xfrm>
            <a:off x="2754897" y="2404477"/>
            <a:ext cx="5494800" cy="408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r>
              <a:rPr lang="en-US" sz="244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anúncio é uma ferramenta de comunicação altamente efetiva, possibilitando o contato com um público-alvo bem segmentado gerando confiança e relacionamento com seus potenciais cliente/parceiros.</a:t>
            </a:r>
            <a:endParaRPr sz="2449" b="0" i="0" u="none" strike="noStrike" cap="none">
              <a:solidFill>
                <a:srgbClr val="4BACC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p39"/>
          <p:cNvSpPr txBox="1"/>
          <p:nvPr/>
        </p:nvSpPr>
        <p:spPr>
          <a:xfrm>
            <a:off x="3289674" y="918344"/>
            <a:ext cx="9811444" cy="125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F497A"/>
                </a:solidFill>
                <a:latin typeface="Open Sans"/>
                <a:ea typeface="Open Sans"/>
                <a:cs typeface="Open Sans"/>
                <a:sym typeface="Open Sans"/>
              </a:rPr>
              <a:t>ANÚNCIO PARA PROGRAMA FINAL</a:t>
            </a:r>
            <a:endParaRPr sz="4000" b="1" i="0" u="none" strike="noStrike" cap="none">
              <a:solidFill>
                <a:srgbClr val="5F497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p39"/>
          <p:cNvSpPr txBox="1"/>
          <p:nvPr/>
        </p:nvSpPr>
        <p:spPr>
          <a:xfrm rot="-5400000">
            <a:off x="16538765" y="4648194"/>
            <a:ext cx="2796388" cy="46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124400" rIns="124400" bIns="124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r>
              <a:rPr lang="en-US" sz="1361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Imagem meramente ilustrativa</a:t>
            </a:r>
            <a:endParaRPr sz="1361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9"/>
          <p:cNvSpPr/>
          <p:nvPr/>
        </p:nvSpPr>
        <p:spPr>
          <a:xfrm>
            <a:off x="3370115" y="9029386"/>
            <a:ext cx="6585846" cy="117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400" tIns="62175" rIns="124400" bIns="621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endParaRPr sz="1904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39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0" y="0"/>
            <a:ext cx="130409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9"/>
          <p:cNvSpPr txBox="1"/>
          <p:nvPr/>
        </p:nvSpPr>
        <p:spPr>
          <a:xfrm rot="-5400000">
            <a:off x="-268987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998" y="386228"/>
            <a:ext cx="3187603" cy="15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69275" y="2258452"/>
            <a:ext cx="8217774" cy="5770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"/>
          <p:cNvSpPr txBox="1"/>
          <p:nvPr/>
        </p:nvSpPr>
        <p:spPr>
          <a:xfrm>
            <a:off x="3558910" y="6932197"/>
            <a:ext cx="3146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Organização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6775" y="8126238"/>
            <a:ext cx="2369400" cy="107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" descr="Selo turism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0813" y="7772756"/>
            <a:ext cx="1614882" cy="17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"/>
          <p:cNvSpPr txBox="1"/>
          <p:nvPr/>
        </p:nvSpPr>
        <p:spPr>
          <a:xfrm>
            <a:off x="6320161" y="2326234"/>
            <a:ext cx="3146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Realização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8"/>
          <p:cNvPicPr preferRelativeResize="0"/>
          <p:nvPr/>
        </p:nvPicPr>
        <p:blipFill rotWithShape="1">
          <a:blip r:embed="rId5">
            <a:alphaModFix/>
          </a:blip>
          <a:srcRect r="90510"/>
          <a:stretch/>
        </p:blipFill>
        <p:spPr>
          <a:xfrm>
            <a:off x="0" y="-49275"/>
            <a:ext cx="1735498" cy="103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"/>
          <p:cNvSpPr txBox="1"/>
          <p:nvPr/>
        </p:nvSpPr>
        <p:spPr>
          <a:xfrm>
            <a:off x="8290975" y="6932197"/>
            <a:ext cx="3146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 do Evento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8" descr="Congresso Brasileiro de Agronomia - CBA 20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71490" y="7747318"/>
            <a:ext cx="2590218" cy="181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4426" y="518277"/>
            <a:ext cx="3662177" cy="1653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8"/>
          <p:cNvGrpSpPr/>
          <p:nvPr/>
        </p:nvGrpSpPr>
        <p:grpSpPr>
          <a:xfrm>
            <a:off x="3086092" y="3175790"/>
            <a:ext cx="13710361" cy="3500567"/>
            <a:chOff x="2682142" y="3080115"/>
            <a:chExt cx="13710361" cy="3500567"/>
          </a:xfrm>
        </p:grpSpPr>
        <p:pic>
          <p:nvPicPr>
            <p:cNvPr id="534" name="Google Shape;534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181228" y="3503839"/>
              <a:ext cx="2211275" cy="2772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01350" y="3080115"/>
              <a:ext cx="2211275" cy="3209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82142" y="3281077"/>
              <a:ext cx="3299605" cy="32996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7" name="Google Shape;537;p8"/>
            <p:cNvGrpSpPr/>
            <p:nvPr/>
          </p:nvGrpSpPr>
          <p:grpSpPr>
            <a:xfrm>
              <a:off x="9437662" y="3420188"/>
              <a:ext cx="2257510" cy="2976825"/>
              <a:chOff x="13341813" y="2329600"/>
              <a:chExt cx="2257510" cy="2976825"/>
            </a:xfrm>
          </p:grpSpPr>
          <p:pic>
            <p:nvPicPr>
              <p:cNvPr id="538" name="Google Shape;538;p8"/>
              <p:cNvPicPr preferRelativeResize="0"/>
              <p:nvPr/>
            </p:nvPicPr>
            <p:blipFill rotWithShape="1">
              <a:blip r:embed="rId9">
                <a:alphaModFix/>
              </a:blip>
              <a:srcRect t="9187" b="8037"/>
              <a:stretch/>
            </p:blipFill>
            <p:spPr>
              <a:xfrm>
                <a:off x="13341813" y="2329600"/>
                <a:ext cx="2211275" cy="26564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9" name="Google Shape;539;p8"/>
              <p:cNvSpPr txBox="1"/>
              <p:nvPr/>
            </p:nvSpPr>
            <p:spPr>
              <a:xfrm>
                <a:off x="13594122" y="4890925"/>
                <a:ext cx="2005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500" b="0" i="0" u="none" strike="noStrike" cap="none">
                    <a:solidFill>
                      <a:srgbClr val="666666"/>
                    </a:solidFill>
                    <a:latin typeface="Arial"/>
                    <a:ea typeface="Arial"/>
                    <a:cs typeface="Arial"/>
                    <a:sym typeface="Arial"/>
                  </a:rPr>
                  <a:t>SANTA CATARINA</a:t>
                </a:r>
                <a:endParaRPr sz="1500" b="0" i="0" u="none" strike="noStrike" cap="none">
                  <a:solidFill>
                    <a:srgbClr val="66666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0" name="Google Shape;540;p8"/>
          <p:cNvSpPr txBox="1"/>
          <p:nvPr/>
        </p:nvSpPr>
        <p:spPr>
          <a:xfrm>
            <a:off x="11994380" y="7516897"/>
            <a:ext cx="6175533" cy="2440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Contato comercial: Joice Franck</a:t>
            </a:r>
            <a:endParaRPr sz="25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(48) 9 9852 2016</a:t>
            </a:r>
            <a:endParaRPr sz="25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comercial@attpromo.com.br</a:t>
            </a:r>
            <a:r>
              <a:rPr lang="en-US"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endParaRPr sz="25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1" name="Google Shape;541;p8"/>
          <p:cNvSpPr txBox="1"/>
          <p:nvPr/>
        </p:nvSpPr>
        <p:spPr>
          <a:xfrm>
            <a:off x="14177161" y="2381209"/>
            <a:ext cx="3146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/>
              <a:t>APOIO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" y="-15240"/>
            <a:ext cx="18166079" cy="104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-15240" y="0"/>
            <a:ext cx="1735502" cy="103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2854000" y="1167875"/>
            <a:ext cx="6045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Evento Bianual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Região Sul</a:t>
            </a:r>
            <a:endParaRPr sz="4000" b="0" i="1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13701416" y="4077050"/>
            <a:ext cx="250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</a:t>
            </a:r>
            <a:endParaRPr sz="2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14952566" y="5839527"/>
            <a:ext cx="250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</a:t>
            </a:r>
            <a:endParaRPr sz="2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12882052" y="7235375"/>
            <a:ext cx="2502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RS</a:t>
            </a:r>
            <a:endParaRPr sz="2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9" name="Google Shape;109;p4" descr="C:\Users\X-Strike\Downloads\Design sem nome.png"/>
          <p:cNvPicPr preferRelativeResize="0"/>
          <p:nvPr/>
        </p:nvPicPr>
        <p:blipFill rotWithShape="1">
          <a:blip r:embed="rId5">
            <a:alphaModFix/>
          </a:blip>
          <a:srcRect r="34686" b="69521"/>
          <a:stretch/>
        </p:blipFill>
        <p:spPr>
          <a:xfrm>
            <a:off x="2892081" y="7330834"/>
            <a:ext cx="3969532" cy="262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 descr="C:\Users\X-Strike\Downloads\Design sem nome.png"/>
          <p:cNvPicPr preferRelativeResize="0"/>
          <p:nvPr/>
        </p:nvPicPr>
        <p:blipFill rotWithShape="1">
          <a:blip r:embed="rId5">
            <a:alphaModFix/>
          </a:blip>
          <a:srcRect t="68644" r="20660"/>
          <a:stretch/>
        </p:blipFill>
        <p:spPr>
          <a:xfrm>
            <a:off x="2892081" y="3579995"/>
            <a:ext cx="4041429" cy="225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 descr="C:\Users\X-Strike\Downloads\Design sem nome.png"/>
          <p:cNvPicPr preferRelativeResize="0"/>
          <p:nvPr/>
        </p:nvPicPr>
        <p:blipFill rotWithShape="1">
          <a:blip r:embed="rId5">
            <a:alphaModFix/>
          </a:blip>
          <a:srcRect l="739" t="31826" r="20415" b="31533"/>
          <a:stretch/>
        </p:blipFill>
        <p:spPr>
          <a:xfrm>
            <a:off x="4507521" y="5369093"/>
            <a:ext cx="3966484" cy="260761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/>
          <p:nvPr/>
        </p:nvSpPr>
        <p:spPr>
          <a:xfrm>
            <a:off x="7194770" y="3988623"/>
            <a:ext cx="17043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Paraná</a:t>
            </a:r>
            <a:endParaRPr sz="36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8734010" y="6146690"/>
            <a:ext cx="33329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Santa Catarina</a:t>
            </a:r>
            <a:endParaRPr sz="36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7194770" y="8679180"/>
            <a:ext cx="40495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Rio Grande do Sul</a:t>
            </a:r>
            <a:endParaRPr sz="36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4"/>
          <p:cNvSpPr txBox="1"/>
          <p:nvPr/>
        </p:nvSpPr>
        <p:spPr>
          <a:xfrm rot="-5400000">
            <a:off x="-244603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/>
        </p:nvSpPr>
        <p:spPr>
          <a:xfrm>
            <a:off x="10876598" y="6371742"/>
            <a:ext cx="6318900" cy="176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9"/>
              <a:buFont typeface="Arial"/>
              <a:buNone/>
            </a:pPr>
            <a:r>
              <a:rPr lang="en-US" sz="2099" b="1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Expectativa de público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São esperados em torno de 600 profissionais da área.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endParaRPr sz="1599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21;p6"/>
          <p:cNvSpPr txBox="1"/>
          <p:nvPr/>
        </p:nvSpPr>
        <p:spPr>
          <a:xfrm>
            <a:off x="2996800" y="6402725"/>
            <a:ext cx="5828429" cy="3118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lang="en-US" sz="2199" b="1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Público Alvo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Clr>
                <a:srgbClr val="000000"/>
              </a:buClr>
              <a:buSzPts val="1899"/>
              <a:buFont typeface="Arial"/>
              <a:buNone/>
            </a:pPr>
            <a:r>
              <a:rPr lang="en-US" sz="1600" b="0" i="0" u="none" strike="noStrike" cap="none">
                <a:solidFill>
                  <a:srgbClr val="200B47"/>
                </a:solidFill>
                <a:latin typeface="Open Sans"/>
                <a:ea typeface="Open Sans"/>
                <a:cs typeface="Open Sans"/>
                <a:sym typeface="Open Sans"/>
              </a:rPr>
              <a:t>O evento irá receber fisioterapeutas de renome que atuam em seleções nacionais e grandes clubes brasileiros, passando por pesquisadores de universidades brasileiras e também fisioterapeutas que tratam de atletas profissionais e amadores dentro de suas clínicas privadas, além de estudantes de educação física e demais profissionais interessados pela fisioterapia esportiva. </a:t>
            </a:r>
            <a:endParaRPr sz="1600" b="0" i="0" u="none" strike="noStrike" cap="none">
              <a:solidFill>
                <a:srgbClr val="200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 l="23443" t="16054" r="6049" b="12778"/>
          <a:stretch/>
        </p:blipFill>
        <p:spPr>
          <a:xfrm>
            <a:off x="10876598" y="2477550"/>
            <a:ext cx="6318898" cy="358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5">
            <a:alphaModFix/>
          </a:blip>
          <a:srcRect l="42532" t="33303" r="19045" b="22319"/>
          <a:stretch/>
        </p:blipFill>
        <p:spPr>
          <a:xfrm>
            <a:off x="2996800" y="2477550"/>
            <a:ext cx="5522702" cy="358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20962" y="425598"/>
            <a:ext cx="3630170" cy="16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/>
          <p:nvPr/>
        </p:nvSpPr>
        <p:spPr>
          <a:xfrm rot="-5400000">
            <a:off x="-2538401" y="4647623"/>
            <a:ext cx="654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2996790" y="1462850"/>
            <a:ext cx="6804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4400" b="1" i="0" u="none" strike="noStrike" cap="non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PERFIL DE PÚBLICO</a:t>
            </a:r>
            <a:endParaRPr sz="4400" b="1" i="0" u="none" strike="noStrike" cap="none">
              <a:solidFill>
                <a:srgbClr val="674EA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cbd989b9b2_0_38"/>
          <p:cNvPicPr preferRelativeResize="0"/>
          <p:nvPr/>
        </p:nvPicPr>
        <p:blipFill rotWithShape="1">
          <a:blip r:embed="rId3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cbd989b9b2_0_38"/>
          <p:cNvPicPr preferRelativeResize="0"/>
          <p:nvPr/>
        </p:nvPicPr>
        <p:blipFill rotWithShape="1">
          <a:blip r:embed="rId4">
            <a:alphaModFix/>
          </a:blip>
          <a:srcRect l="31754" t="59901" r="38907" b="4248"/>
          <a:stretch/>
        </p:blipFill>
        <p:spPr>
          <a:xfrm>
            <a:off x="12224647" y="6195260"/>
            <a:ext cx="4924848" cy="338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cbd989b9b2_0_38"/>
          <p:cNvPicPr preferRelativeResize="0"/>
          <p:nvPr/>
        </p:nvPicPr>
        <p:blipFill rotWithShape="1">
          <a:blip r:embed="rId4">
            <a:alphaModFix/>
          </a:blip>
          <a:srcRect t="58698" r="68251" b="4543"/>
          <a:stretch/>
        </p:blipFill>
        <p:spPr>
          <a:xfrm>
            <a:off x="7726345" y="2839810"/>
            <a:ext cx="5197805" cy="338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cbd989b9b2_0_38"/>
          <p:cNvPicPr preferRelativeResize="0"/>
          <p:nvPr/>
        </p:nvPicPr>
        <p:blipFill rotWithShape="1">
          <a:blip r:embed="rId4">
            <a:alphaModFix/>
          </a:blip>
          <a:srcRect t="21752" r="69809" b="42664"/>
          <a:stretch/>
        </p:blipFill>
        <p:spPr>
          <a:xfrm>
            <a:off x="3027095" y="6195260"/>
            <a:ext cx="5105861" cy="338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cbd989b9b2_0_38"/>
          <p:cNvSpPr/>
          <p:nvPr/>
        </p:nvSpPr>
        <p:spPr>
          <a:xfrm>
            <a:off x="3026544" y="2839806"/>
            <a:ext cx="4699800" cy="33852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389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cbd989b9b2_0_38"/>
          <p:cNvSpPr/>
          <p:nvPr/>
        </p:nvSpPr>
        <p:spPr>
          <a:xfrm>
            <a:off x="12449695" y="2832760"/>
            <a:ext cx="4699800" cy="33852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cbd989b9b2_0_38"/>
          <p:cNvSpPr txBox="1"/>
          <p:nvPr/>
        </p:nvSpPr>
        <p:spPr>
          <a:xfrm>
            <a:off x="12719545" y="4652310"/>
            <a:ext cx="40734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Promover o compartilhamento de conhecimentos entre os diversos profissionais que atuam na Fisioterapia Esportiva.</a:t>
            </a:r>
            <a:endParaRPr sz="19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gcbd989b9b2_0_38"/>
          <p:cNvSpPr/>
          <p:nvPr/>
        </p:nvSpPr>
        <p:spPr>
          <a:xfrm>
            <a:off x="7726344" y="6225006"/>
            <a:ext cx="4699800" cy="33852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cbd989b9b2_0_38"/>
          <p:cNvSpPr txBox="1"/>
          <p:nvPr/>
        </p:nvSpPr>
        <p:spPr>
          <a:xfrm>
            <a:off x="8206045" y="7875960"/>
            <a:ext cx="3577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Abordar temas relevantes de atualização e aprimoramento das áreas relacionadas a saúde esportiva.</a:t>
            </a: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gcbd989b9b2_0_38"/>
          <p:cNvSpPr txBox="1"/>
          <p:nvPr/>
        </p:nvSpPr>
        <p:spPr>
          <a:xfrm>
            <a:off x="3128150" y="4367775"/>
            <a:ext cx="45984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Buscar maior aproximação</a:t>
            </a:r>
            <a:endParaRPr sz="19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 meio acadêmico com o profissional. Fortalecer a Fisioterapia esportiva no Sul do Brasil bem como suas especialidades.</a:t>
            </a:r>
            <a:endParaRPr sz="19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2" name="Google Shape;142;gcbd989b9b2_0_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2517" y="3082675"/>
            <a:ext cx="1267865" cy="127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cbd989b9b2_0_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2195" y="6490798"/>
            <a:ext cx="1275681" cy="12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cbd989b9b2_0_38" descr="Mençã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8253" y="3222660"/>
            <a:ext cx="1300780" cy="129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cbd989b9b2_0_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20962" y="425598"/>
            <a:ext cx="3630170" cy="16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cbd989b9b2_0_38"/>
          <p:cNvSpPr txBox="1"/>
          <p:nvPr/>
        </p:nvSpPr>
        <p:spPr>
          <a:xfrm>
            <a:off x="3128144" y="1117858"/>
            <a:ext cx="85611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4400" b="1" i="0" u="none" strike="noStrike" cap="non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OBJETIVOS DO CONGRESSO</a:t>
            </a:r>
            <a:endParaRPr sz="4400" b="1" i="0" u="none" strike="noStrike" cap="none">
              <a:solidFill>
                <a:srgbClr val="674EA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7" name="Google Shape;147;gcbd989b9b2_0_38"/>
          <p:cNvSpPr txBox="1"/>
          <p:nvPr/>
        </p:nvSpPr>
        <p:spPr>
          <a:xfrm rot="-5400000">
            <a:off x="-244603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/>
          <p:cNvPicPr preferRelativeResize="0"/>
          <p:nvPr/>
        </p:nvPicPr>
        <p:blipFill rotWithShape="1">
          <a:blip r:embed="rId3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/>
          <p:nvPr/>
        </p:nvSpPr>
        <p:spPr>
          <a:xfrm>
            <a:off x="2924944" y="2778846"/>
            <a:ext cx="4699800" cy="3385200"/>
          </a:xfrm>
          <a:prstGeom prst="rect">
            <a:avLst/>
          </a:prstGeom>
          <a:solidFill>
            <a:srgbClr val="7692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389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 txBox="1"/>
          <p:nvPr/>
        </p:nvSpPr>
        <p:spPr>
          <a:xfrm>
            <a:off x="3257040" y="4171194"/>
            <a:ext cx="42147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Primeiro dia – Quinta-feira</a:t>
            </a:r>
            <a:endParaRPr sz="2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Pré Congresso com mini cursos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Abertura oficial do Congresso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Feira de exposição 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0917" y="2869315"/>
            <a:ext cx="1267865" cy="127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20962" y="425598"/>
            <a:ext cx="3630170" cy="16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2924939" y="1135458"/>
            <a:ext cx="85611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ESTRUTURA DO EVENTO</a:t>
            </a:r>
            <a:endParaRPr sz="4400" b="1" i="0" u="none" strike="noStrike" cap="none">
              <a:solidFill>
                <a:schemeClr val="accent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58" name="Google Shape;158;p7" descr="Qual a diferença entre fisioterapia e fisioterapia esportiva?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7257" y="2794150"/>
            <a:ext cx="5962650" cy="39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Fisioterapia Esportiv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22566" y="5699250"/>
            <a:ext cx="5125400" cy="384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/>
          <p:nvPr/>
        </p:nvSpPr>
        <p:spPr>
          <a:xfrm>
            <a:off x="12348095" y="2771800"/>
            <a:ext cx="4699800" cy="3385200"/>
          </a:xfrm>
          <a:prstGeom prst="rect">
            <a:avLst/>
          </a:prstGeom>
          <a:solidFill>
            <a:srgbClr val="7692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12726774" y="4324575"/>
            <a:ext cx="43212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Terceiro dia – Sábado;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Congresso e visitas técnicas</a:t>
            </a:r>
            <a:endParaRPr sz="2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Feira de exposição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Encerramento</a:t>
            </a:r>
            <a:endParaRPr sz="2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2" name="Google Shape;162;p7" descr="Mençã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946653" y="2952150"/>
            <a:ext cx="1300780" cy="129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 descr="Fisioterapia Esportiva Inesp - Centro de Reabilitaçã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16208" y="6162782"/>
            <a:ext cx="5016212" cy="334610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/>
          <p:nvPr/>
        </p:nvSpPr>
        <p:spPr>
          <a:xfrm>
            <a:off x="7624744" y="6164046"/>
            <a:ext cx="4699800" cy="3385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8086430" y="7592684"/>
            <a:ext cx="44751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Segundo dia – Sexta-feira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Congresso e aulas práticas</a:t>
            </a:r>
            <a:endParaRPr sz="2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Feira de exposição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60595" y="6277438"/>
            <a:ext cx="1275681" cy="12717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 rot="-5400000">
            <a:off x="-244603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ccd1a3b172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53175" y="7323294"/>
            <a:ext cx="4534821" cy="296371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ccd1a3b172_0_16"/>
          <p:cNvSpPr/>
          <p:nvPr/>
        </p:nvSpPr>
        <p:spPr>
          <a:xfrm>
            <a:off x="1543050" y="3066724"/>
            <a:ext cx="16745100" cy="4368807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ccd1a3b172_0_16"/>
          <p:cNvSpPr txBox="1"/>
          <p:nvPr/>
        </p:nvSpPr>
        <p:spPr>
          <a:xfrm>
            <a:off x="2295324" y="4160100"/>
            <a:ext cx="14893275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lang="en-US" sz="7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Veja como foi o Congresso da SONAFE em Florianópolis - 2015</a:t>
            </a:r>
            <a:endParaRPr sz="73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" name="Google Shape;175;gccd1a3b172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475" y="0"/>
            <a:ext cx="4685834" cy="312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ccd1a3b172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7306" y="0"/>
            <a:ext cx="4686297" cy="312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ccd1a3b172_0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325" y="7435850"/>
            <a:ext cx="5174252" cy="285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ccd1a3b172_0_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94726" y="7435850"/>
            <a:ext cx="4362595" cy="285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ccd1a3b172_0_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90584" y="7435850"/>
            <a:ext cx="4362595" cy="285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ccd1a3b172_0_16"/>
          <p:cNvPicPr preferRelativeResize="0"/>
          <p:nvPr/>
        </p:nvPicPr>
        <p:blipFill rotWithShape="1">
          <a:blip r:embed="rId3">
            <a:alphaModFix/>
          </a:blip>
          <a:srcRect l="9090" r="6895"/>
          <a:stretch/>
        </p:blipFill>
        <p:spPr>
          <a:xfrm>
            <a:off x="14351175" y="0"/>
            <a:ext cx="3936820" cy="312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ccd1a3b172_0_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73600" y="0"/>
            <a:ext cx="4686310" cy="312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ccd1a3b172_0_16"/>
          <p:cNvPicPr preferRelativeResize="0"/>
          <p:nvPr/>
        </p:nvPicPr>
        <p:blipFill rotWithShape="1">
          <a:blip r:embed="rId10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ccd1a3b172_0_16"/>
          <p:cNvSpPr txBox="1"/>
          <p:nvPr/>
        </p:nvSpPr>
        <p:spPr>
          <a:xfrm rot="-5400000">
            <a:off x="-244603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5502" y="0"/>
            <a:ext cx="1655249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 rotWithShape="1">
          <a:blip r:embed="rId4">
            <a:alphaModFix/>
          </a:blip>
          <a:srcRect r="90510"/>
          <a:stretch/>
        </p:blipFill>
        <p:spPr>
          <a:xfrm>
            <a:off x="0" y="0"/>
            <a:ext cx="173550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/>
          <p:nvPr/>
        </p:nvSpPr>
        <p:spPr>
          <a:xfrm>
            <a:off x="1735502" y="18725"/>
            <a:ext cx="16552649" cy="2895925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2295324" y="292950"/>
            <a:ext cx="14893275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lang="en-US" sz="7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Veja como foi o Congresso da SONAFE em Florianópolis - 2015</a:t>
            </a:r>
            <a:endParaRPr sz="7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 rot="-5400000">
            <a:off x="-2446032" y="4555361"/>
            <a:ext cx="65464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ccd1a3b172_0_12"/>
          <p:cNvSpPr/>
          <p:nvPr/>
        </p:nvSpPr>
        <p:spPr>
          <a:xfrm>
            <a:off x="32650" y="-7000"/>
            <a:ext cx="18288001" cy="10507500"/>
          </a:xfrm>
          <a:prstGeom prst="rect">
            <a:avLst/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gccd1a3b172_0_12"/>
          <p:cNvPicPr preferRelativeResize="0"/>
          <p:nvPr/>
        </p:nvPicPr>
        <p:blipFill rotWithShape="1">
          <a:blip r:embed="rId3">
            <a:alphaModFix amt="18000"/>
          </a:blip>
          <a:srcRect b="11399"/>
          <a:stretch/>
        </p:blipFill>
        <p:spPr>
          <a:xfrm>
            <a:off x="-312819" y="-309465"/>
            <a:ext cx="18968956" cy="1120372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ccd1a3b172_0_12"/>
          <p:cNvSpPr txBox="1"/>
          <p:nvPr/>
        </p:nvSpPr>
        <p:spPr>
          <a:xfrm>
            <a:off x="2549200" y="3429000"/>
            <a:ext cx="12473700" cy="3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0"/>
              <a:buFont typeface="Arial"/>
              <a:buNone/>
            </a:pPr>
            <a:r>
              <a:rPr lang="en-US" sz="95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Florianópolis</a:t>
            </a:r>
            <a:endParaRPr sz="7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 cenário ideal para um evento de sucesso</a:t>
            </a:r>
            <a:endParaRPr sz="7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0" name="Google Shape;200;gccd1a3b172_0_12"/>
          <p:cNvCxnSpPr/>
          <p:nvPr/>
        </p:nvCxnSpPr>
        <p:spPr>
          <a:xfrm>
            <a:off x="16641150" y="10500"/>
            <a:ext cx="69900" cy="10269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1" name="Google Shape;201;gccd1a3b172_0_12"/>
          <p:cNvSpPr txBox="1"/>
          <p:nvPr/>
        </p:nvSpPr>
        <p:spPr>
          <a:xfrm rot="5400000">
            <a:off x="14468567" y="4776727"/>
            <a:ext cx="61273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</a:pPr>
            <a:r>
              <a:rPr lang="en-US" sz="3000" b="1" i="0" u="none" strike="noStrike" cap="none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Projeto Comercial SONAFE 2022</a:t>
            </a:r>
            <a:endParaRPr sz="3000" b="1" i="0" u="none" strike="noStrike" cap="non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1352</Words>
  <Application>Microsoft Office PowerPoint</Application>
  <PresentationFormat>Personalizar</PresentationFormat>
  <Paragraphs>215</Paragraphs>
  <Slides>28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Open Sans</vt:lpstr>
      <vt:lpstr>Arial</vt:lpstr>
      <vt:lpstr>Courier New</vt:lpstr>
      <vt:lpstr>Noto Sans Symbols</vt:lpstr>
      <vt:lpstr>Montserrat</vt:lpstr>
      <vt:lpstr>Barlow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X-Strike</dc:creator>
  <cp:lastModifiedBy>Attitude</cp:lastModifiedBy>
  <cp:revision>2</cp:revision>
  <dcterms:created xsi:type="dcterms:W3CDTF">2006-08-16T00:00:00Z</dcterms:created>
  <dcterms:modified xsi:type="dcterms:W3CDTF">2022-04-25T19:42:25Z</dcterms:modified>
</cp:coreProperties>
</file>